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730" r:id="rId2"/>
    <p:sldId id="728" r:id="rId3"/>
    <p:sldId id="719" r:id="rId4"/>
    <p:sldId id="720" r:id="rId5"/>
    <p:sldId id="452" r:id="rId6"/>
    <p:sldId id="721" r:id="rId7"/>
    <p:sldId id="707" r:id="rId8"/>
    <p:sldId id="711" r:id="rId9"/>
    <p:sldId id="722" r:id="rId10"/>
    <p:sldId id="723" r:id="rId11"/>
    <p:sldId id="727" r:id="rId12"/>
    <p:sldId id="724" r:id="rId13"/>
    <p:sldId id="725" r:id="rId14"/>
    <p:sldId id="729" r:id="rId15"/>
    <p:sldId id="726" r:id="rId16"/>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FC5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04" autoAdjust="0"/>
    <p:restoredTop sz="95976" autoAdjust="0"/>
  </p:normalViewPr>
  <p:slideViewPr>
    <p:cSldViewPr>
      <p:cViewPr varScale="1">
        <p:scale>
          <a:sx n="109" d="100"/>
          <a:sy n="109" d="100"/>
        </p:scale>
        <p:origin x="246"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20" d="100"/>
        <a:sy n="120" d="100"/>
      </p:scale>
      <p:origin x="0" y="0"/>
    </p:cViewPr>
  </p:sorterViewPr>
  <p:notesViewPr>
    <p:cSldViewPr>
      <p:cViewPr>
        <p:scale>
          <a:sx n="106" d="100"/>
          <a:sy n="106" d="100"/>
        </p:scale>
        <p:origin x="3288" y="-654"/>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70248" cy="480223"/>
          </a:xfrm>
          <a:prstGeom prst="rect">
            <a:avLst/>
          </a:prstGeom>
        </p:spPr>
        <p:txBody>
          <a:bodyPr vert="horz" lIns="94083" tIns="47041" rIns="94083" bIns="47041" rtlCol="0"/>
          <a:lstStyle>
            <a:lvl1pPr algn="l">
              <a:defRPr sz="1200"/>
            </a:lvl1pPr>
          </a:lstStyle>
          <a:p>
            <a:endParaRPr lang="en-US"/>
          </a:p>
        </p:txBody>
      </p:sp>
      <p:sp>
        <p:nvSpPr>
          <p:cNvPr id="3" name="Date Placeholder 2"/>
          <p:cNvSpPr>
            <a:spLocks noGrp="1"/>
          </p:cNvSpPr>
          <p:nvPr>
            <p:ph type="dt" sz="quarter" idx="1"/>
          </p:nvPr>
        </p:nvSpPr>
        <p:spPr>
          <a:xfrm>
            <a:off x="4143312" y="1"/>
            <a:ext cx="3170248" cy="480223"/>
          </a:xfrm>
          <a:prstGeom prst="rect">
            <a:avLst/>
          </a:prstGeom>
        </p:spPr>
        <p:txBody>
          <a:bodyPr vert="horz" lIns="94083" tIns="47041" rIns="94083" bIns="47041" rtlCol="0"/>
          <a:lstStyle>
            <a:lvl1pPr algn="r">
              <a:defRPr sz="1200"/>
            </a:lvl1pPr>
          </a:lstStyle>
          <a:p>
            <a:fld id="{4574B7DE-DD80-458A-B2BC-3C5C3492C4C0}" type="datetimeFigureOut">
              <a:rPr lang="en-US" smtClean="0"/>
              <a:t>10/19/2020</a:t>
            </a:fld>
            <a:endParaRPr lang="en-US"/>
          </a:p>
        </p:txBody>
      </p:sp>
      <p:sp>
        <p:nvSpPr>
          <p:cNvPr id="4" name="Footer Placeholder 3"/>
          <p:cNvSpPr>
            <a:spLocks noGrp="1"/>
          </p:cNvSpPr>
          <p:nvPr>
            <p:ph type="ftr" sz="quarter" idx="2"/>
          </p:nvPr>
        </p:nvSpPr>
        <p:spPr>
          <a:xfrm>
            <a:off x="0" y="9119350"/>
            <a:ext cx="3170248" cy="480223"/>
          </a:xfrm>
          <a:prstGeom prst="rect">
            <a:avLst/>
          </a:prstGeom>
        </p:spPr>
        <p:txBody>
          <a:bodyPr vert="horz" lIns="94083" tIns="47041" rIns="94083" bIns="47041" rtlCol="0" anchor="b"/>
          <a:lstStyle>
            <a:lvl1pPr algn="l">
              <a:defRPr sz="1200"/>
            </a:lvl1pPr>
          </a:lstStyle>
          <a:p>
            <a:endParaRPr lang="en-US"/>
          </a:p>
        </p:txBody>
      </p:sp>
      <p:sp>
        <p:nvSpPr>
          <p:cNvPr id="5" name="Slide Number Placeholder 4"/>
          <p:cNvSpPr>
            <a:spLocks noGrp="1"/>
          </p:cNvSpPr>
          <p:nvPr>
            <p:ph type="sldNum" sz="quarter" idx="3"/>
          </p:nvPr>
        </p:nvSpPr>
        <p:spPr>
          <a:xfrm>
            <a:off x="4143312" y="9119350"/>
            <a:ext cx="3170248" cy="480223"/>
          </a:xfrm>
          <a:prstGeom prst="rect">
            <a:avLst/>
          </a:prstGeom>
        </p:spPr>
        <p:txBody>
          <a:bodyPr vert="horz" lIns="94083" tIns="47041" rIns="94083" bIns="47041" rtlCol="0" anchor="b"/>
          <a:lstStyle>
            <a:lvl1pPr algn="r">
              <a:defRPr sz="1200"/>
            </a:lvl1pPr>
          </a:lstStyle>
          <a:p>
            <a:fld id="{EB3ECFF5-C06D-4993-94B5-EE8DB87062E9}" type="slidenum">
              <a:rPr lang="en-US" smtClean="0"/>
              <a:t>‹#›</a:t>
            </a:fld>
            <a:endParaRPr lang="en-US"/>
          </a:p>
        </p:txBody>
      </p:sp>
    </p:spTree>
    <p:extLst>
      <p:ext uri="{BB962C8B-B14F-4D97-AF65-F5344CB8AC3E}">
        <p14:creationId xmlns:p14="http://schemas.microsoft.com/office/powerpoint/2010/main" val="19382625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169921" cy="480060"/>
          </a:xfrm>
          <a:prstGeom prst="rect">
            <a:avLst/>
          </a:prstGeom>
        </p:spPr>
        <p:txBody>
          <a:bodyPr vert="horz" lIns="96628" tIns="48313" rIns="96628" bIns="48313" rtlCol="0"/>
          <a:lstStyle>
            <a:lvl1pPr algn="l">
              <a:defRPr sz="1200"/>
            </a:lvl1pPr>
          </a:lstStyle>
          <a:p>
            <a:endParaRPr lang="en-US"/>
          </a:p>
        </p:txBody>
      </p:sp>
      <p:sp>
        <p:nvSpPr>
          <p:cNvPr id="3" name="Date Placeholder 2"/>
          <p:cNvSpPr>
            <a:spLocks noGrp="1"/>
          </p:cNvSpPr>
          <p:nvPr>
            <p:ph type="dt" idx="1"/>
          </p:nvPr>
        </p:nvSpPr>
        <p:spPr>
          <a:xfrm>
            <a:off x="4143590" y="0"/>
            <a:ext cx="3169921" cy="480060"/>
          </a:xfrm>
          <a:prstGeom prst="rect">
            <a:avLst/>
          </a:prstGeom>
        </p:spPr>
        <p:txBody>
          <a:bodyPr vert="horz" lIns="96628" tIns="48313" rIns="96628" bIns="48313" rtlCol="0"/>
          <a:lstStyle>
            <a:lvl1pPr algn="r">
              <a:defRPr sz="1200"/>
            </a:lvl1pPr>
          </a:lstStyle>
          <a:p>
            <a:fld id="{F65D9B85-8B66-4C18-8279-3B1FB58E8813}" type="datetimeFigureOut">
              <a:rPr lang="en-US" smtClean="0"/>
              <a:t>10/19/2020</a:t>
            </a:fld>
            <a:endParaRPr lang="en-US"/>
          </a:p>
        </p:txBody>
      </p:sp>
      <p:sp>
        <p:nvSpPr>
          <p:cNvPr id="4" name="Slide Image Placeholder 3"/>
          <p:cNvSpPr>
            <a:spLocks noGrp="1" noRot="1" noChangeAspect="1"/>
          </p:cNvSpPr>
          <p:nvPr>
            <p:ph type="sldImg" idx="2"/>
          </p:nvPr>
        </p:nvSpPr>
        <p:spPr>
          <a:xfrm>
            <a:off x="457200" y="719138"/>
            <a:ext cx="6400800" cy="3600450"/>
          </a:xfrm>
          <a:prstGeom prst="rect">
            <a:avLst/>
          </a:prstGeom>
          <a:noFill/>
          <a:ln w="12700">
            <a:solidFill>
              <a:prstClr val="black"/>
            </a:solidFill>
          </a:ln>
        </p:spPr>
        <p:txBody>
          <a:bodyPr vert="horz" lIns="96628" tIns="48313" rIns="96628" bIns="48313"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28" tIns="48313" rIns="96628" bIns="4831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9119474"/>
            <a:ext cx="3169921" cy="480060"/>
          </a:xfrm>
          <a:prstGeom prst="rect">
            <a:avLst/>
          </a:prstGeom>
        </p:spPr>
        <p:txBody>
          <a:bodyPr vert="horz" lIns="96628" tIns="48313" rIns="96628" bIns="48313" rtlCol="0" anchor="b"/>
          <a:lstStyle>
            <a:lvl1pPr algn="l">
              <a:defRPr sz="1200"/>
            </a:lvl1pPr>
          </a:lstStyle>
          <a:p>
            <a:endParaRPr lang="en-US"/>
          </a:p>
        </p:txBody>
      </p:sp>
      <p:sp>
        <p:nvSpPr>
          <p:cNvPr id="7" name="Slide Number Placeholder 6"/>
          <p:cNvSpPr>
            <a:spLocks noGrp="1"/>
          </p:cNvSpPr>
          <p:nvPr>
            <p:ph type="sldNum" sz="quarter" idx="5"/>
          </p:nvPr>
        </p:nvSpPr>
        <p:spPr>
          <a:xfrm>
            <a:off x="4143590" y="9119474"/>
            <a:ext cx="3169921" cy="480060"/>
          </a:xfrm>
          <a:prstGeom prst="rect">
            <a:avLst/>
          </a:prstGeom>
        </p:spPr>
        <p:txBody>
          <a:bodyPr vert="horz" lIns="96628" tIns="48313" rIns="96628" bIns="48313" rtlCol="0" anchor="b"/>
          <a:lstStyle>
            <a:lvl1pPr algn="r">
              <a:defRPr sz="1200"/>
            </a:lvl1pPr>
          </a:lstStyle>
          <a:p>
            <a:fld id="{938AA209-A54D-46B8-9873-DE077526ABD6}" type="slidenum">
              <a:rPr lang="en-US" smtClean="0"/>
              <a:t>‹#›</a:t>
            </a:fld>
            <a:endParaRPr lang="en-US"/>
          </a:p>
        </p:txBody>
      </p:sp>
    </p:spTree>
    <p:extLst>
      <p:ext uri="{BB962C8B-B14F-4D97-AF65-F5344CB8AC3E}">
        <p14:creationId xmlns:p14="http://schemas.microsoft.com/office/powerpoint/2010/main" val="23499950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38AA209-A54D-46B8-9873-DE077526ABD6}" type="slidenum">
              <a:rPr lang="en-US" smtClean="0"/>
              <a:t>1</a:t>
            </a:fld>
            <a:endParaRPr lang="en-US"/>
          </a:p>
        </p:txBody>
      </p:sp>
    </p:spTree>
    <p:extLst>
      <p:ext uri="{BB962C8B-B14F-4D97-AF65-F5344CB8AC3E}">
        <p14:creationId xmlns:p14="http://schemas.microsoft.com/office/powerpoint/2010/main" val="27449395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38AA209-A54D-46B8-9873-DE077526ABD6}" type="slidenum">
              <a:rPr lang="en-US" smtClean="0"/>
              <a:t>5</a:t>
            </a:fld>
            <a:endParaRPr lang="en-US"/>
          </a:p>
        </p:txBody>
      </p:sp>
    </p:spTree>
    <p:extLst>
      <p:ext uri="{BB962C8B-B14F-4D97-AF65-F5344CB8AC3E}">
        <p14:creationId xmlns:p14="http://schemas.microsoft.com/office/powerpoint/2010/main" val="11092738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8AA209-A54D-46B8-9873-DE077526ABD6}" type="slidenum">
              <a:rPr lang="en-US" smtClean="0"/>
              <a:t>7</a:t>
            </a:fld>
            <a:endParaRPr lang="en-US"/>
          </a:p>
        </p:txBody>
      </p:sp>
    </p:spTree>
    <p:extLst>
      <p:ext uri="{BB962C8B-B14F-4D97-AF65-F5344CB8AC3E}">
        <p14:creationId xmlns:p14="http://schemas.microsoft.com/office/powerpoint/2010/main" val="37999406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8AA209-A54D-46B8-9873-DE077526ABD6}" type="slidenum">
              <a:rPr lang="en-US" smtClean="0"/>
              <a:t>8</a:t>
            </a:fld>
            <a:endParaRPr lang="en-US"/>
          </a:p>
        </p:txBody>
      </p:sp>
    </p:spTree>
    <p:extLst>
      <p:ext uri="{BB962C8B-B14F-4D97-AF65-F5344CB8AC3E}">
        <p14:creationId xmlns:p14="http://schemas.microsoft.com/office/powerpoint/2010/main" val="3540600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8AA209-A54D-46B8-9873-DE077526ABD6}" type="slidenum">
              <a:rPr lang="en-US" smtClean="0"/>
              <a:t>9</a:t>
            </a:fld>
            <a:endParaRPr lang="en-US"/>
          </a:p>
        </p:txBody>
      </p:sp>
    </p:spTree>
    <p:extLst>
      <p:ext uri="{BB962C8B-B14F-4D97-AF65-F5344CB8AC3E}">
        <p14:creationId xmlns:p14="http://schemas.microsoft.com/office/powerpoint/2010/main" val="8404049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8AA209-A54D-46B8-9873-DE077526ABD6}" type="slidenum">
              <a:rPr lang="en-US" smtClean="0"/>
              <a:t>10</a:t>
            </a:fld>
            <a:endParaRPr lang="en-US"/>
          </a:p>
        </p:txBody>
      </p:sp>
    </p:spTree>
    <p:extLst>
      <p:ext uri="{BB962C8B-B14F-4D97-AF65-F5344CB8AC3E}">
        <p14:creationId xmlns:p14="http://schemas.microsoft.com/office/powerpoint/2010/main" val="28972555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8AA209-A54D-46B8-9873-DE077526ABD6}" type="slidenum">
              <a:rPr lang="en-US" smtClean="0"/>
              <a:t>12</a:t>
            </a:fld>
            <a:endParaRPr lang="en-US"/>
          </a:p>
        </p:txBody>
      </p:sp>
    </p:spTree>
    <p:extLst>
      <p:ext uri="{BB962C8B-B14F-4D97-AF65-F5344CB8AC3E}">
        <p14:creationId xmlns:p14="http://schemas.microsoft.com/office/powerpoint/2010/main" val="1355858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8AA209-A54D-46B8-9873-DE077526ABD6}" type="slidenum">
              <a:rPr lang="en-US" smtClean="0"/>
              <a:t>13</a:t>
            </a:fld>
            <a:endParaRPr lang="en-US"/>
          </a:p>
        </p:txBody>
      </p:sp>
    </p:spTree>
    <p:extLst>
      <p:ext uri="{BB962C8B-B14F-4D97-AF65-F5344CB8AC3E}">
        <p14:creationId xmlns:p14="http://schemas.microsoft.com/office/powerpoint/2010/main" val="40686922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38AA209-A54D-46B8-9873-DE077526ABD6}" type="slidenum">
              <a:rPr lang="en-US" smtClean="0"/>
              <a:t>15</a:t>
            </a:fld>
            <a:endParaRPr lang="en-US"/>
          </a:p>
        </p:txBody>
      </p:sp>
    </p:spTree>
    <p:extLst>
      <p:ext uri="{BB962C8B-B14F-4D97-AF65-F5344CB8AC3E}">
        <p14:creationId xmlns:p14="http://schemas.microsoft.com/office/powerpoint/2010/main" val="3730001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0540B8A-3FDB-4859-9E88-D6F76915875A}" type="datetime1">
              <a:rPr lang="en-US" smtClean="0"/>
              <a:t>10/19/2020</a:t>
            </a:fld>
            <a:endParaRPr lang="en-US"/>
          </a:p>
        </p:txBody>
      </p:sp>
      <p:sp>
        <p:nvSpPr>
          <p:cNvPr id="5" name="Footer Placeholder 4"/>
          <p:cNvSpPr>
            <a:spLocks noGrp="1"/>
          </p:cNvSpPr>
          <p:nvPr>
            <p:ph type="ftr" sz="quarter" idx="11"/>
          </p:nvPr>
        </p:nvSpPr>
        <p:spPr/>
        <p:txBody>
          <a:bodyPr/>
          <a:lstStyle/>
          <a:p>
            <a:r>
              <a:rPr lang="en-US"/>
              <a:t>Roz Strategies © 2020.  All rights reserved.</a:t>
            </a:r>
          </a:p>
        </p:txBody>
      </p:sp>
      <p:sp>
        <p:nvSpPr>
          <p:cNvPr id="6" name="Slide Number Placeholder 5"/>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1971349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DA7847-3C2F-40FF-94A5-741691EB2BAF}" type="datetime1">
              <a:rPr lang="en-US" smtClean="0"/>
              <a:t>10/19/2020</a:t>
            </a:fld>
            <a:endParaRPr lang="en-US"/>
          </a:p>
        </p:txBody>
      </p:sp>
      <p:sp>
        <p:nvSpPr>
          <p:cNvPr id="5" name="Footer Placeholder 4"/>
          <p:cNvSpPr>
            <a:spLocks noGrp="1"/>
          </p:cNvSpPr>
          <p:nvPr>
            <p:ph type="ftr" sz="quarter" idx="11"/>
          </p:nvPr>
        </p:nvSpPr>
        <p:spPr/>
        <p:txBody>
          <a:bodyPr/>
          <a:lstStyle/>
          <a:p>
            <a:r>
              <a:rPr lang="en-US"/>
              <a:t>Roz Strategies © 2020.  All rights reserved.</a:t>
            </a:r>
          </a:p>
        </p:txBody>
      </p:sp>
      <p:sp>
        <p:nvSpPr>
          <p:cNvPr id="6" name="Slide Number Placeholder 5"/>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1821327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3FB4F73-021F-4758-AF3A-AB0C15823967}" type="datetime1">
              <a:rPr lang="en-US" smtClean="0"/>
              <a:t>10/19/2020</a:t>
            </a:fld>
            <a:endParaRPr lang="en-US"/>
          </a:p>
        </p:txBody>
      </p:sp>
      <p:sp>
        <p:nvSpPr>
          <p:cNvPr id="5" name="Footer Placeholder 4"/>
          <p:cNvSpPr>
            <a:spLocks noGrp="1"/>
          </p:cNvSpPr>
          <p:nvPr>
            <p:ph type="ftr" sz="quarter" idx="11"/>
          </p:nvPr>
        </p:nvSpPr>
        <p:spPr/>
        <p:txBody>
          <a:bodyPr/>
          <a:lstStyle/>
          <a:p>
            <a:r>
              <a:rPr lang="en-US"/>
              <a:t>Roz Strategies © 2020.  All rights reserved.</a:t>
            </a:r>
          </a:p>
        </p:txBody>
      </p:sp>
      <p:sp>
        <p:nvSpPr>
          <p:cNvPr id="6" name="Slide Number Placeholder 5"/>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110900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7317188-2DC4-4FB7-B087-BA65BFC6ABD8}" type="datetime1">
              <a:rPr lang="en-US" smtClean="0"/>
              <a:t>10/19/2020</a:t>
            </a:fld>
            <a:endParaRPr lang="en-US"/>
          </a:p>
        </p:txBody>
      </p:sp>
      <p:sp>
        <p:nvSpPr>
          <p:cNvPr id="5" name="Footer Placeholder 4"/>
          <p:cNvSpPr>
            <a:spLocks noGrp="1"/>
          </p:cNvSpPr>
          <p:nvPr>
            <p:ph type="ftr" sz="quarter" idx="11"/>
          </p:nvPr>
        </p:nvSpPr>
        <p:spPr/>
        <p:txBody>
          <a:bodyPr/>
          <a:lstStyle/>
          <a:p>
            <a:r>
              <a:rPr lang="en-US"/>
              <a:t>Roz Strategies © 2020.  All rights reserved.</a:t>
            </a:r>
          </a:p>
        </p:txBody>
      </p:sp>
      <p:sp>
        <p:nvSpPr>
          <p:cNvPr id="6" name="Slide Number Placeholder 5"/>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24590913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3D6793-BC99-408C-B097-0C6AD0BD47CE}" type="datetime1">
              <a:rPr lang="en-US" smtClean="0"/>
              <a:t>10/19/2020</a:t>
            </a:fld>
            <a:endParaRPr lang="en-US"/>
          </a:p>
        </p:txBody>
      </p:sp>
      <p:sp>
        <p:nvSpPr>
          <p:cNvPr id="5" name="Footer Placeholder 4"/>
          <p:cNvSpPr>
            <a:spLocks noGrp="1"/>
          </p:cNvSpPr>
          <p:nvPr>
            <p:ph type="ftr" sz="quarter" idx="11"/>
          </p:nvPr>
        </p:nvSpPr>
        <p:spPr/>
        <p:txBody>
          <a:bodyPr/>
          <a:lstStyle/>
          <a:p>
            <a:r>
              <a:rPr lang="en-US"/>
              <a:t>Roz Strategies © 2020.  All rights reserved.</a:t>
            </a:r>
          </a:p>
        </p:txBody>
      </p:sp>
      <p:sp>
        <p:nvSpPr>
          <p:cNvPr id="6" name="Slide Number Placeholder 5"/>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161093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AED0978-4FD6-4C4C-8A19-048C4E69F059}" type="datetime1">
              <a:rPr lang="en-US" smtClean="0"/>
              <a:t>10/19/2020</a:t>
            </a:fld>
            <a:endParaRPr lang="en-US"/>
          </a:p>
        </p:txBody>
      </p:sp>
      <p:sp>
        <p:nvSpPr>
          <p:cNvPr id="6" name="Footer Placeholder 5"/>
          <p:cNvSpPr>
            <a:spLocks noGrp="1"/>
          </p:cNvSpPr>
          <p:nvPr>
            <p:ph type="ftr" sz="quarter" idx="11"/>
          </p:nvPr>
        </p:nvSpPr>
        <p:spPr/>
        <p:txBody>
          <a:bodyPr/>
          <a:lstStyle/>
          <a:p>
            <a:r>
              <a:rPr lang="en-US"/>
              <a:t>Roz Strategies © 2020.  All rights reserved.</a:t>
            </a:r>
          </a:p>
        </p:txBody>
      </p:sp>
      <p:sp>
        <p:nvSpPr>
          <p:cNvPr id="7" name="Slide Number Placeholder 6"/>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2502717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59290E5-CE36-4C13-ACB7-A523A7B6528A}" type="datetime1">
              <a:rPr lang="en-US" smtClean="0"/>
              <a:t>10/19/2020</a:t>
            </a:fld>
            <a:endParaRPr lang="en-US"/>
          </a:p>
        </p:txBody>
      </p:sp>
      <p:sp>
        <p:nvSpPr>
          <p:cNvPr id="8" name="Footer Placeholder 7"/>
          <p:cNvSpPr>
            <a:spLocks noGrp="1"/>
          </p:cNvSpPr>
          <p:nvPr>
            <p:ph type="ftr" sz="quarter" idx="11"/>
          </p:nvPr>
        </p:nvSpPr>
        <p:spPr/>
        <p:txBody>
          <a:bodyPr/>
          <a:lstStyle/>
          <a:p>
            <a:r>
              <a:rPr lang="en-US"/>
              <a:t>Roz Strategies © 2020.  All rights reserved.</a:t>
            </a:r>
          </a:p>
        </p:txBody>
      </p:sp>
      <p:sp>
        <p:nvSpPr>
          <p:cNvPr id="9" name="Slide Number Placeholder 8"/>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1576974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2A3B84-CE2D-483C-BA57-0EEB76F63D7C}" type="datetime1">
              <a:rPr lang="en-US" smtClean="0"/>
              <a:t>10/19/2020</a:t>
            </a:fld>
            <a:endParaRPr lang="en-US"/>
          </a:p>
        </p:txBody>
      </p:sp>
      <p:sp>
        <p:nvSpPr>
          <p:cNvPr id="4" name="Footer Placeholder 3"/>
          <p:cNvSpPr>
            <a:spLocks noGrp="1"/>
          </p:cNvSpPr>
          <p:nvPr>
            <p:ph type="ftr" sz="quarter" idx="11"/>
          </p:nvPr>
        </p:nvSpPr>
        <p:spPr/>
        <p:txBody>
          <a:bodyPr/>
          <a:lstStyle/>
          <a:p>
            <a:r>
              <a:rPr lang="en-US"/>
              <a:t>Roz Strategies © 2020.  All rights reserved.</a:t>
            </a:r>
          </a:p>
        </p:txBody>
      </p:sp>
      <p:sp>
        <p:nvSpPr>
          <p:cNvPr id="5" name="Slide Number Placeholder 4"/>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54680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497D7-739A-43D3-A1D6-1EFCD302A7F3}" type="datetime1">
              <a:rPr lang="en-US" smtClean="0"/>
              <a:t>10/19/2020</a:t>
            </a:fld>
            <a:endParaRPr lang="en-US"/>
          </a:p>
        </p:txBody>
      </p:sp>
      <p:sp>
        <p:nvSpPr>
          <p:cNvPr id="3" name="Footer Placeholder 2"/>
          <p:cNvSpPr>
            <a:spLocks noGrp="1"/>
          </p:cNvSpPr>
          <p:nvPr>
            <p:ph type="ftr" sz="quarter" idx="11"/>
          </p:nvPr>
        </p:nvSpPr>
        <p:spPr/>
        <p:txBody>
          <a:bodyPr/>
          <a:lstStyle/>
          <a:p>
            <a:r>
              <a:rPr lang="en-US"/>
              <a:t>Roz Strategies © 2020.  All rights reserved.</a:t>
            </a:r>
          </a:p>
        </p:txBody>
      </p:sp>
      <p:sp>
        <p:nvSpPr>
          <p:cNvPr id="4" name="Slide Number Placeholder 3"/>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2595914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E05CF8-7B4E-479A-A364-211094F20D5F}" type="datetime1">
              <a:rPr lang="en-US" smtClean="0"/>
              <a:t>10/19/2020</a:t>
            </a:fld>
            <a:endParaRPr lang="en-US"/>
          </a:p>
        </p:txBody>
      </p:sp>
      <p:sp>
        <p:nvSpPr>
          <p:cNvPr id="6" name="Footer Placeholder 5"/>
          <p:cNvSpPr>
            <a:spLocks noGrp="1"/>
          </p:cNvSpPr>
          <p:nvPr>
            <p:ph type="ftr" sz="quarter" idx="11"/>
          </p:nvPr>
        </p:nvSpPr>
        <p:spPr/>
        <p:txBody>
          <a:bodyPr/>
          <a:lstStyle/>
          <a:p>
            <a:r>
              <a:rPr lang="en-US"/>
              <a:t>Roz Strategies © 2020.  All rights reserved.</a:t>
            </a:r>
          </a:p>
        </p:txBody>
      </p:sp>
      <p:sp>
        <p:nvSpPr>
          <p:cNvPr id="7" name="Slide Number Placeholder 6"/>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3029213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60ADC1-2655-4627-AB6D-646B7B688A40}" type="datetime1">
              <a:rPr lang="en-US" smtClean="0"/>
              <a:t>10/19/2020</a:t>
            </a:fld>
            <a:endParaRPr lang="en-US"/>
          </a:p>
        </p:txBody>
      </p:sp>
      <p:sp>
        <p:nvSpPr>
          <p:cNvPr id="6" name="Footer Placeholder 5"/>
          <p:cNvSpPr>
            <a:spLocks noGrp="1"/>
          </p:cNvSpPr>
          <p:nvPr>
            <p:ph type="ftr" sz="quarter" idx="11"/>
          </p:nvPr>
        </p:nvSpPr>
        <p:spPr/>
        <p:txBody>
          <a:bodyPr/>
          <a:lstStyle/>
          <a:p>
            <a:r>
              <a:rPr lang="en-US"/>
              <a:t>Roz Strategies © 2020.  All rights reserved.</a:t>
            </a:r>
          </a:p>
        </p:txBody>
      </p:sp>
      <p:sp>
        <p:nvSpPr>
          <p:cNvPr id="7" name="Slide Number Placeholder 6"/>
          <p:cNvSpPr>
            <a:spLocks noGrp="1"/>
          </p:cNvSpPr>
          <p:nvPr>
            <p:ph type="sldNum" sz="quarter" idx="12"/>
          </p:nvPr>
        </p:nvSpPr>
        <p:spPr/>
        <p:txBody>
          <a:bodyPr/>
          <a:lstStyle/>
          <a:p>
            <a:fld id="{6196A7EB-8BBC-4586-89AB-C32E50E384CC}" type="slidenum">
              <a:rPr lang="en-US" smtClean="0"/>
              <a:t>‹#›</a:t>
            </a:fld>
            <a:endParaRPr lang="en-US"/>
          </a:p>
        </p:txBody>
      </p:sp>
    </p:spTree>
    <p:extLst>
      <p:ext uri="{BB962C8B-B14F-4D97-AF65-F5344CB8AC3E}">
        <p14:creationId xmlns:p14="http://schemas.microsoft.com/office/powerpoint/2010/main" val="1090605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PPT-BG.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0"/>
            <a:ext cx="12293600" cy="6858000"/>
          </a:xfrm>
          <a:prstGeom prst="rect">
            <a:avLst/>
          </a:prstGeom>
        </p:spPr>
      </p:pic>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0265D0-D126-4441-ABFD-6FD3194F7483}" type="datetime1">
              <a:rPr lang="en-US" smtClean="0"/>
              <a:t>10/19/2020</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b="0" i="1">
                <a:solidFill>
                  <a:schemeClr val="tx1">
                    <a:tint val="75000"/>
                  </a:schemeClr>
                </a:solidFill>
                <a:latin typeface="Arial Narrow"/>
                <a:cs typeface="Arial Narrow"/>
              </a:defRPr>
            </a:lvl1pPr>
          </a:lstStyle>
          <a:p>
            <a:r>
              <a:rPr lang="en-US"/>
              <a:t>Roz Strategies © 2020.  All rights reserved.</a:t>
            </a: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Arial Narrow"/>
                <a:cs typeface="Arial Narrow"/>
              </a:defRPr>
            </a:lvl1pPr>
          </a:lstStyle>
          <a:p>
            <a:fld id="{6196A7EB-8BBC-4586-89AB-C32E50E384CC}" type="slidenum">
              <a:rPr lang="en-US" smtClean="0"/>
              <a:t>‹#›</a:t>
            </a:fld>
            <a:endParaRPr lang="en-US"/>
          </a:p>
        </p:txBody>
      </p:sp>
      <p:pic>
        <p:nvPicPr>
          <p:cNvPr id="1026" name="Picture 2">
            <a:extLst>
              <a:ext uri="{FF2B5EF4-FFF2-40B4-BE49-F238E27FC236}">
                <a16:creationId xmlns:a16="http://schemas.microsoft.com/office/drawing/2014/main" id="{F208CD64-B457-5842-BE6D-9AF99E1257C7}"/>
              </a:ext>
            </a:extLst>
          </p:cNvPr>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152400" y="6096000"/>
            <a:ext cx="2438400" cy="736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0838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b="1" i="0" kern="1200">
          <a:solidFill>
            <a:schemeClr val="tx2"/>
          </a:solidFill>
          <a:latin typeface="Arial Narrow"/>
          <a:ea typeface="+mj-ea"/>
          <a:cs typeface="Arial Narrow"/>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2"/>
          </a:solidFill>
          <a:latin typeface="Arial Narrow"/>
          <a:ea typeface="+mn-ea"/>
          <a:cs typeface="Arial Narrow"/>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2"/>
          </a:solidFill>
          <a:latin typeface="Arial Narrow"/>
          <a:ea typeface="+mn-ea"/>
          <a:cs typeface="Arial Narrow"/>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2"/>
          </a:solidFill>
          <a:latin typeface="Arial Narrow"/>
          <a:ea typeface="+mn-ea"/>
          <a:cs typeface="Arial Narrow"/>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2"/>
          </a:solidFill>
          <a:latin typeface="Arial Narrow"/>
          <a:ea typeface="+mn-ea"/>
          <a:cs typeface="Arial Narrow"/>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Arial Narrow"/>
          <a:ea typeface="+mn-ea"/>
          <a:cs typeface="Arial Narrow"/>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2F32E2-910F-461E-8CFF-70B7BE8E16FB}"/>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72144F9C-E8FD-4616-B2B8-3D9FC6444DCF}"/>
              </a:ext>
            </a:extLst>
          </p:cNvPr>
          <p:cNvSpPr>
            <a:spLocks noGrp="1"/>
          </p:cNvSpPr>
          <p:nvPr>
            <p:ph type="sldNum" sz="quarter" idx="12"/>
          </p:nvPr>
        </p:nvSpPr>
        <p:spPr/>
        <p:txBody>
          <a:bodyPr/>
          <a:lstStyle/>
          <a:p>
            <a:fld id="{6196A7EB-8BBC-4586-89AB-C32E50E384CC}" type="slidenum">
              <a:rPr lang="en-US" smtClean="0"/>
              <a:t>1</a:t>
            </a:fld>
            <a:endParaRPr lang="en-US"/>
          </a:p>
        </p:txBody>
      </p:sp>
      <p:sp>
        <p:nvSpPr>
          <p:cNvPr id="4" name="TextBox 3">
            <a:extLst>
              <a:ext uri="{FF2B5EF4-FFF2-40B4-BE49-F238E27FC236}">
                <a16:creationId xmlns:a16="http://schemas.microsoft.com/office/drawing/2014/main" id="{F95A8661-BE6D-4F97-925B-69FCAB014CBB}"/>
              </a:ext>
            </a:extLst>
          </p:cNvPr>
          <p:cNvSpPr txBox="1"/>
          <p:nvPr/>
        </p:nvSpPr>
        <p:spPr>
          <a:xfrm>
            <a:off x="457200" y="405153"/>
            <a:ext cx="10972799" cy="1446550"/>
          </a:xfrm>
          <a:prstGeom prst="rect">
            <a:avLst/>
          </a:prstGeom>
          <a:noFill/>
        </p:spPr>
        <p:txBody>
          <a:bodyPr wrap="square" rtlCol="0">
            <a:spAutoFit/>
          </a:bodyPr>
          <a:lstStyle/>
          <a:p>
            <a:pPr algn="ctr"/>
            <a:r>
              <a:rPr lang="en-US" sz="4400" dirty="0">
                <a:latin typeface="Arial Black" panose="020B0A04020102020204" pitchFamily="34" charset="0"/>
              </a:rPr>
              <a:t>How to Negotiate The 3 Different Types Of Installment Agreements</a:t>
            </a:r>
          </a:p>
        </p:txBody>
      </p:sp>
      <p:sp>
        <p:nvSpPr>
          <p:cNvPr id="5" name="TextBox 4">
            <a:extLst>
              <a:ext uri="{FF2B5EF4-FFF2-40B4-BE49-F238E27FC236}">
                <a16:creationId xmlns:a16="http://schemas.microsoft.com/office/drawing/2014/main" id="{722DFF47-4ADB-440A-993E-940EE6D52959}"/>
              </a:ext>
            </a:extLst>
          </p:cNvPr>
          <p:cNvSpPr txBox="1"/>
          <p:nvPr/>
        </p:nvSpPr>
        <p:spPr>
          <a:xfrm>
            <a:off x="3962401" y="5700912"/>
            <a:ext cx="4108817" cy="369332"/>
          </a:xfrm>
          <a:prstGeom prst="rect">
            <a:avLst/>
          </a:prstGeom>
          <a:noFill/>
        </p:spPr>
        <p:txBody>
          <a:bodyPr wrap="none" rtlCol="0">
            <a:spAutoFit/>
          </a:bodyPr>
          <a:lstStyle/>
          <a:p>
            <a:r>
              <a:rPr lang="en-US" dirty="0">
                <a:latin typeface="Arial" panose="020B0604020202020204" pitchFamily="34" charset="0"/>
                <a:cs typeface="Arial" panose="020B0604020202020204" pitchFamily="34" charset="0"/>
              </a:rPr>
              <a:t>Presented by Parham Khorsandi, Esq.</a:t>
            </a:r>
          </a:p>
        </p:txBody>
      </p:sp>
      <p:pic>
        <p:nvPicPr>
          <p:cNvPr id="8" name="Picture 7" descr="A close up of text on a white background&#10;&#10;Description automatically generated">
            <a:extLst>
              <a:ext uri="{FF2B5EF4-FFF2-40B4-BE49-F238E27FC236}">
                <a16:creationId xmlns:a16="http://schemas.microsoft.com/office/drawing/2014/main" id="{0557A205-8DE4-4289-B50D-9673994D260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2391352"/>
            <a:ext cx="4762500" cy="3190875"/>
          </a:xfrm>
          <a:prstGeom prst="rect">
            <a:avLst/>
          </a:prstGeom>
        </p:spPr>
      </p:pic>
    </p:spTree>
    <p:extLst>
      <p:ext uri="{BB962C8B-B14F-4D97-AF65-F5344CB8AC3E}">
        <p14:creationId xmlns:p14="http://schemas.microsoft.com/office/powerpoint/2010/main" val="6674214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2F32E2-910F-461E-8CFF-70B7BE8E16FB}"/>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72144F9C-E8FD-4616-B2B8-3D9FC6444DCF}"/>
              </a:ext>
            </a:extLst>
          </p:cNvPr>
          <p:cNvSpPr>
            <a:spLocks noGrp="1"/>
          </p:cNvSpPr>
          <p:nvPr>
            <p:ph type="sldNum" sz="quarter" idx="12"/>
          </p:nvPr>
        </p:nvSpPr>
        <p:spPr/>
        <p:txBody>
          <a:bodyPr/>
          <a:lstStyle/>
          <a:p>
            <a:fld id="{6196A7EB-8BBC-4586-89AB-C32E50E384CC}" type="slidenum">
              <a:rPr lang="en-US" smtClean="0"/>
              <a:t>10</a:t>
            </a:fld>
            <a:endParaRPr lang="en-US"/>
          </a:p>
        </p:txBody>
      </p:sp>
      <p:sp>
        <p:nvSpPr>
          <p:cNvPr id="7" name="Rectangle 6">
            <a:extLst>
              <a:ext uri="{FF2B5EF4-FFF2-40B4-BE49-F238E27FC236}">
                <a16:creationId xmlns:a16="http://schemas.microsoft.com/office/drawing/2014/main" id="{01925018-4B17-4718-8773-19FA586F02EB}"/>
              </a:ext>
            </a:extLst>
          </p:cNvPr>
          <p:cNvSpPr/>
          <p:nvPr/>
        </p:nvSpPr>
        <p:spPr>
          <a:xfrm>
            <a:off x="2728614" y="916192"/>
            <a:ext cx="3007555" cy="707886"/>
          </a:xfrm>
          <a:prstGeom prst="rect">
            <a:avLst/>
          </a:prstGeom>
        </p:spPr>
        <p:txBody>
          <a:bodyPr wrap="none">
            <a:spAutoFit/>
          </a:bodyPr>
          <a:lstStyle/>
          <a:p>
            <a:r>
              <a:rPr lang="en-US" sz="4000" b="1" dirty="0">
                <a:latin typeface="Arial" panose="020B0604020202020204" pitchFamily="34" charset="0"/>
                <a:ea typeface="Arial Unicode MS" panose="020B0604020202020204" pitchFamily="34" charset="-128"/>
                <a:cs typeface="Arial" panose="020B0604020202020204" pitchFamily="34" charset="0"/>
              </a:rPr>
              <a:t>Example #2</a:t>
            </a:r>
          </a:p>
        </p:txBody>
      </p:sp>
      <p:sp>
        <p:nvSpPr>
          <p:cNvPr id="9" name="Rectangle 8">
            <a:extLst>
              <a:ext uri="{FF2B5EF4-FFF2-40B4-BE49-F238E27FC236}">
                <a16:creationId xmlns:a16="http://schemas.microsoft.com/office/drawing/2014/main" id="{824D3980-5E31-4F8C-924D-CCE72603A3A2}"/>
              </a:ext>
            </a:extLst>
          </p:cNvPr>
          <p:cNvSpPr/>
          <p:nvPr/>
        </p:nvSpPr>
        <p:spPr>
          <a:xfrm>
            <a:off x="1371600" y="1994936"/>
            <a:ext cx="9829800" cy="3046988"/>
          </a:xfrm>
          <a:prstGeom prst="rect">
            <a:avLst/>
          </a:prstGeom>
        </p:spPr>
        <p:txBody>
          <a:bodyPr wrap="square">
            <a:spAutoFit/>
          </a:bodyPr>
          <a:lstStyle/>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Client owes $75K, CSED is not for another 50 months</a:t>
            </a:r>
          </a:p>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Income = $8,000</a:t>
            </a:r>
          </a:p>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Expenses = $7,000</a:t>
            </a:r>
          </a:p>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Disposable Income = $1,000</a:t>
            </a:r>
          </a:p>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Client pays $1,000 x 50 months = $50K  (</a:t>
            </a:r>
            <a:r>
              <a:rPr lang="en-US" sz="3200" dirty="0" err="1">
                <a:latin typeface="Arial" panose="020B0604020202020204" pitchFamily="34" charset="0"/>
                <a:ea typeface="Arial Unicode MS" panose="020B0604020202020204" pitchFamily="34" charset="-128"/>
                <a:cs typeface="Arial" panose="020B0604020202020204" pitchFamily="34" charset="0"/>
              </a:rPr>
              <a:t>PPIA</a:t>
            </a:r>
            <a:r>
              <a:rPr lang="en-US" sz="3200" dirty="0">
                <a:latin typeface="Arial" panose="020B0604020202020204" pitchFamily="34" charset="0"/>
                <a:ea typeface="Arial Unicode MS" panose="020B0604020202020204" pitchFamily="34" charset="-128"/>
                <a:cs typeface="Arial" panose="020B0604020202020204" pitchFamily="34" charset="0"/>
              </a:rPr>
              <a:t>)</a:t>
            </a:r>
          </a:p>
        </p:txBody>
      </p:sp>
    </p:spTree>
    <p:extLst>
      <p:ext uri="{BB962C8B-B14F-4D97-AF65-F5344CB8AC3E}">
        <p14:creationId xmlns:p14="http://schemas.microsoft.com/office/powerpoint/2010/main" val="2675284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64040DB1-CBDF-430B-B00B-3E1BB296FF37}"/>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7DBE584A-7246-427C-B5D3-24BA1D684CE5}"/>
              </a:ext>
            </a:extLst>
          </p:cNvPr>
          <p:cNvSpPr>
            <a:spLocks noGrp="1"/>
          </p:cNvSpPr>
          <p:nvPr>
            <p:ph type="sldNum" sz="quarter" idx="12"/>
          </p:nvPr>
        </p:nvSpPr>
        <p:spPr/>
        <p:txBody>
          <a:bodyPr/>
          <a:lstStyle/>
          <a:p>
            <a:fld id="{6196A7EB-8BBC-4586-89AB-C32E50E384CC}" type="slidenum">
              <a:rPr lang="en-US" smtClean="0"/>
              <a:t>11</a:t>
            </a:fld>
            <a:endParaRPr lang="en-US"/>
          </a:p>
        </p:txBody>
      </p:sp>
      <p:sp>
        <p:nvSpPr>
          <p:cNvPr id="4" name="Rectangle 3">
            <a:extLst>
              <a:ext uri="{FF2B5EF4-FFF2-40B4-BE49-F238E27FC236}">
                <a16:creationId xmlns:a16="http://schemas.microsoft.com/office/drawing/2014/main" id="{1AEED8A8-D49D-4277-A5DB-04AB5E0F03F1}"/>
              </a:ext>
            </a:extLst>
          </p:cNvPr>
          <p:cNvSpPr/>
          <p:nvPr/>
        </p:nvSpPr>
        <p:spPr>
          <a:xfrm>
            <a:off x="1143000" y="533400"/>
            <a:ext cx="8382000" cy="1323439"/>
          </a:xfrm>
          <a:prstGeom prst="rect">
            <a:avLst/>
          </a:prstGeom>
        </p:spPr>
        <p:txBody>
          <a:bodyPr wrap="square">
            <a:spAutoFit/>
          </a:bodyPr>
          <a:lstStyle/>
          <a:p>
            <a:pPr algn="ctr"/>
            <a:r>
              <a:rPr lang="en-US" sz="4000" dirty="0">
                <a:latin typeface="Arial Black" panose="020B0A04020102020204" pitchFamily="34" charset="0"/>
              </a:rPr>
              <a:t>Currently Non–Collectible</a:t>
            </a:r>
          </a:p>
          <a:p>
            <a:pPr algn="ctr"/>
            <a:r>
              <a:rPr lang="en-US" sz="4000" dirty="0">
                <a:latin typeface="Arial Black" panose="020B0A04020102020204" pitchFamily="34" charset="0"/>
              </a:rPr>
              <a:t>(CNC)</a:t>
            </a:r>
          </a:p>
        </p:txBody>
      </p:sp>
      <p:sp>
        <p:nvSpPr>
          <p:cNvPr id="5" name="Rectangle 4">
            <a:extLst>
              <a:ext uri="{FF2B5EF4-FFF2-40B4-BE49-F238E27FC236}">
                <a16:creationId xmlns:a16="http://schemas.microsoft.com/office/drawing/2014/main" id="{CFF45CEA-2CF0-4F0C-A032-E47252DAD033}"/>
              </a:ext>
            </a:extLst>
          </p:cNvPr>
          <p:cNvSpPr/>
          <p:nvPr/>
        </p:nvSpPr>
        <p:spPr>
          <a:xfrm>
            <a:off x="990600" y="2438400"/>
            <a:ext cx="8991600" cy="2308324"/>
          </a:xfrm>
          <a:prstGeom prst="rect">
            <a:avLst/>
          </a:prstGeom>
        </p:spPr>
        <p:txBody>
          <a:bodyPr wrap="square">
            <a:spAutoFit/>
          </a:bodyPr>
          <a:lstStyle/>
          <a:p>
            <a:r>
              <a:rPr lang="en-US" sz="2400" dirty="0">
                <a:latin typeface="Arial" panose="020B0604020202020204" pitchFamily="34" charset="0"/>
                <a:cs typeface="Arial" panose="020B0604020202020204" pitchFamily="34" charset="0"/>
              </a:rPr>
              <a:t>The Taxpayer provides financial information to show they have $0 (ZERO) disposable income, and no ability to pay.</a:t>
            </a:r>
          </a:p>
          <a:p>
            <a:endParaRPr lang="en-US" sz="24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CNC is input by the IRS based on income, and when the income changes, it automatically gets out of CNC	</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Reviewed more often than PPIA in most cases</a:t>
            </a:r>
          </a:p>
        </p:txBody>
      </p:sp>
    </p:spTree>
    <p:extLst>
      <p:ext uri="{BB962C8B-B14F-4D97-AF65-F5344CB8AC3E}">
        <p14:creationId xmlns:p14="http://schemas.microsoft.com/office/powerpoint/2010/main" val="231408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2F32E2-910F-461E-8CFF-70B7BE8E16FB}"/>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72144F9C-E8FD-4616-B2B8-3D9FC6444DCF}"/>
              </a:ext>
            </a:extLst>
          </p:cNvPr>
          <p:cNvSpPr>
            <a:spLocks noGrp="1"/>
          </p:cNvSpPr>
          <p:nvPr>
            <p:ph type="sldNum" sz="quarter" idx="12"/>
          </p:nvPr>
        </p:nvSpPr>
        <p:spPr/>
        <p:txBody>
          <a:bodyPr/>
          <a:lstStyle/>
          <a:p>
            <a:fld id="{6196A7EB-8BBC-4586-89AB-C32E50E384CC}" type="slidenum">
              <a:rPr lang="en-US" smtClean="0"/>
              <a:t>12</a:t>
            </a:fld>
            <a:endParaRPr lang="en-US"/>
          </a:p>
        </p:txBody>
      </p:sp>
      <p:sp>
        <p:nvSpPr>
          <p:cNvPr id="4" name="TextBox 3">
            <a:extLst>
              <a:ext uri="{FF2B5EF4-FFF2-40B4-BE49-F238E27FC236}">
                <a16:creationId xmlns:a16="http://schemas.microsoft.com/office/drawing/2014/main" id="{F95A8661-BE6D-4F97-925B-69FCAB014CBB}"/>
              </a:ext>
            </a:extLst>
          </p:cNvPr>
          <p:cNvSpPr txBox="1"/>
          <p:nvPr/>
        </p:nvSpPr>
        <p:spPr>
          <a:xfrm>
            <a:off x="2514600" y="228600"/>
            <a:ext cx="6463564" cy="1323439"/>
          </a:xfrm>
          <a:prstGeom prst="rect">
            <a:avLst/>
          </a:prstGeom>
          <a:noFill/>
        </p:spPr>
        <p:txBody>
          <a:bodyPr wrap="none" rtlCol="0">
            <a:spAutoFit/>
          </a:bodyPr>
          <a:lstStyle/>
          <a:p>
            <a:pPr algn="ctr"/>
            <a:r>
              <a:rPr lang="en-US" sz="4000" dirty="0">
                <a:latin typeface="Arial Black" panose="020B0A04020102020204" pitchFamily="34" charset="0"/>
              </a:rPr>
              <a:t>Streamline</a:t>
            </a:r>
          </a:p>
          <a:p>
            <a:pPr algn="ctr"/>
            <a:r>
              <a:rPr lang="en-US" sz="4000" dirty="0">
                <a:latin typeface="Arial Black" panose="020B0A04020102020204" pitchFamily="34" charset="0"/>
              </a:rPr>
              <a:t>Installment Agre</a:t>
            </a:r>
            <a:r>
              <a:rPr lang="en-US" sz="3600" dirty="0">
                <a:latin typeface="Arial Black" panose="020B0A04020102020204" pitchFamily="34" charset="0"/>
              </a:rPr>
              <a:t>ement</a:t>
            </a:r>
          </a:p>
        </p:txBody>
      </p:sp>
      <p:sp>
        <p:nvSpPr>
          <p:cNvPr id="5" name="TextBox 4">
            <a:extLst>
              <a:ext uri="{FF2B5EF4-FFF2-40B4-BE49-F238E27FC236}">
                <a16:creationId xmlns:a16="http://schemas.microsoft.com/office/drawing/2014/main" id="{9AD2D327-EB35-4AD7-9890-19F1D90E7920}"/>
              </a:ext>
            </a:extLst>
          </p:cNvPr>
          <p:cNvSpPr txBox="1"/>
          <p:nvPr/>
        </p:nvSpPr>
        <p:spPr>
          <a:xfrm>
            <a:off x="1707782" y="1600200"/>
            <a:ext cx="8077200" cy="5478423"/>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Not providing any financials to the IRS, and based on the assessed balance due, spreading out those payments over a certain number of months.</a:t>
            </a:r>
          </a:p>
          <a:p>
            <a:endParaRPr lang="en-US" sz="24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Under $25,000 = 60 months (no lien)	</a:t>
            </a:r>
          </a:p>
          <a:p>
            <a:pPr marL="800100" lvl="1"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$25,000 - $49,999 = 72 months (no lien with 433D)</a:t>
            </a:r>
          </a:p>
          <a:p>
            <a:pPr marL="800100" lvl="1" indent="-342900">
              <a:buFont typeface="Arial" panose="020B0604020202020204" pitchFamily="34" charset="0"/>
              <a:buChar char="•"/>
            </a:pPr>
            <a:r>
              <a:rPr lang="en-US" sz="2200" b="1" u="sng" dirty="0">
                <a:latin typeface="Arial" panose="020B0604020202020204" pitchFamily="34" charset="0"/>
                <a:cs typeface="Arial" panose="020B0604020202020204" pitchFamily="34" charset="0"/>
              </a:rPr>
              <a:t>NEW </a:t>
            </a:r>
            <a:r>
              <a:rPr lang="en-US" sz="2200" dirty="0">
                <a:latin typeface="Arial" panose="020B0604020202020204" pitchFamily="34" charset="0"/>
                <a:cs typeface="Arial" panose="020B0604020202020204" pitchFamily="34" charset="0"/>
              </a:rPr>
              <a:t>$50,000 - $250,000 = life of </a:t>
            </a:r>
            <a:r>
              <a:rPr lang="en-US" sz="2200" dirty="0" err="1">
                <a:latin typeface="Arial" panose="020B0604020202020204" pitchFamily="34" charset="0"/>
                <a:cs typeface="Arial" panose="020B0604020202020204" pitchFamily="34" charset="0"/>
              </a:rPr>
              <a:t>CSED</a:t>
            </a:r>
            <a:r>
              <a:rPr lang="en-US" sz="2200" dirty="0">
                <a:latin typeface="Arial" panose="020B0604020202020204" pitchFamily="34" charset="0"/>
                <a:cs typeface="Arial" panose="020B0604020202020204" pitchFamily="34" charset="0"/>
              </a:rPr>
              <a:t> (LIEN FILED)</a:t>
            </a:r>
          </a:p>
          <a:p>
            <a:endParaRPr lang="en-US" sz="24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This is best used to avoid liens, or the disposable is too high.</a:t>
            </a:r>
          </a:p>
          <a:p>
            <a:endParaRPr lang="en-US" sz="2200" dirty="0">
              <a:latin typeface="Arial" panose="020B0604020202020204" pitchFamily="34" charset="0"/>
              <a:cs typeface="Arial" panose="020B0604020202020204" pitchFamily="34" charset="0"/>
            </a:endParaRPr>
          </a:p>
          <a:p>
            <a:r>
              <a:rPr lang="en-US" sz="2200" dirty="0">
                <a:latin typeface="Arial" panose="020B0604020202020204" pitchFamily="34" charset="0"/>
                <a:cs typeface="Arial" panose="020B0604020202020204" pitchFamily="34" charset="0"/>
              </a:rPr>
              <a:t>**If client has very high disposable, streamline is the best way</a:t>
            </a:r>
          </a:p>
          <a:p>
            <a:r>
              <a:rPr lang="en-US" sz="2200" dirty="0">
                <a:latin typeface="Arial" panose="020B0604020202020204" pitchFamily="34" charset="0"/>
                <a:cs typeface="Arial" panose="020B0604020202020204" pitchFamily="34" charset="0"/>
              </a:rPr>
              <a:t>**Streamlines do not work with Revenue Officers</a:t>
            </a:r>
          </a:p>
          <a:p>
            <a:pPr marL="800100" lvl="1" indent="-342900">
              <a:buFont typeface="Arial" panose="020B0604020202020204" pitchFamily="34" charset="0"/>
              <a:buChar char="•"/>
            </a:pPr>
            <a:endParaRPr lang="en-US" sz="2400" dirty="0">
              <a:latin typeface="Arial" panose="020B0604020202020204" pitchFamily="34" charset="0"/>
              <a:cs typeface="Arial" panose="020B0604020202020204" pitchFamily="34" charset="0"/>
            </a:endParaRPr>
          </a:p>
          <a:p>
            <a:pPr lvl="1"/>
            <a:endParaRPr lang="en-US" sz="2400" dirty="0">
              <a:latin typeface="Arial" panose="020B0604020202020204" pitchFamily="34" charset="0"/>
              <a:cs typeface="Arial" panose="020B0604020202020204" pitchFamily="34" charset="0"/>
            </a:endParaRPr>
          </a:p>
          <a:p>
            <a:pPr lvl="1"/>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07111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2F32E2-910F-461E-8CFF-70B7BE8E16FB}"/>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72144F9C-E8FD-4616-B2B8-3D9FC6444DCF}"/>
              </a:ext>
            </a:extLst>
          </p:cNvPr>
          <p:cNvSpPr>
            <a:spLocks noGrp="1"/>
          </p:cNvSpPr>
          <p:nvPr>
            <p:ph type="sldNum" sz="quarter" idx="12"/>
          </p:nvPr>
        </p:nvSpPr>
        <p:spPr/>
        <p:txBody>
          <a:bodyPr/>
          <a:lstStyle/>
          <a:p>
            <a:fld id="{6196A7EB-8BBC-4586-89AB-C32E50E384CC}" type="slidenum">
              <a:rPr lang="en-US" smtClean="0"/>
              <a:t>13</a:t>
            </a:fld>
            <a:endParaRPr lang="en-US"/>
          </a:p>
        </p:txBody>
      </p:sp>
      <p:sp>
        <p:nvSpPr>
          <p:cNvPr id="7" name="Rectangle 6">
            <a:extLst>
              <a:ext uri="{FF2B5EF4-FFF2-40B4-BE49-F238E27FC236}">
                <a16:creationId xmlns:a16="http://schemas.microsoft.com/office/drawing/2014/main" id="{01925018-4B17-4718-8773-19FA586F02EB}"/>
              </a:ext>
            </a:extLst>
          </p:cNvPr>
          <p:cNvSpPr/>
          <p:nvPr/>
        </p:nvSpPr>
        <p:spPr>
          <a:xfrm>
            <a:off x="2791388" y="565179"/>
            <a:ext cx="3292889" cy="769441"/>
          </a:xfrm>
          <a:prstGeom prst="rect">
            <a:avLst/>
          </a:prstGeom>
        </p:spPr>
        <p:txBody>
          <a:bodyPr wrap="none">
            <a:spAutoFit/>
          </a:bodyPr>
          <a:lstStyle/>
          <a:p>
            <a:r>
              <a:rPr lang="en-US" sz="4400" b="1" dirty="0">
                <a:latin typeface="Arial" panose="020B0604020202020204" pitchFamily="34" charset="0"/>
                <a:ea typeface="Arial Unicode MS" panose="020B0604020202020204" pitchFamily="34" charset="-128"/>
                <a:cs typeface="Arial" panose="020B0604020202020204" pitchFamily="34" charset="0"/>
              </a:rPr>
              <a:t>Example #3</a:t>
            </a:r>
          </a:p>
        </p:txBody>
      </p:sp>
      <p:sp>
        <p:nvSpPr>
          <p:cNvPr id="9" name="Rectangle 8">
            <a:extLst>
              <a:ext uri="{FF2B5EF4-FFF2-40B4-BE49-F238E27FC236}">
                <a16:creationId xmlns:a16="http://schemas.microsoft.com/office/drawing/2014/main" id="{824D3980-5E31-4F8C-924D-CCE72603A3A2}"/>
              </a:ext>
            </a:extLst>
          </p:cNvPr>
          <p:cNvSpPr/>
          <p:nvPr/>
        </p:nvSpPr>
        <p:spPr>
          <a:xfrm>
            <a:off x="1371600" y="2133600"/>
            <a:ext cx="8534400" cy="3046988"/>
          </a:xfrm>
          <a:prstGeom prst="rect">
            <a:avLst/>
          </a:prstGeom>
        </p:spPr>
        <p:txBody>
          <a:bodyPr wrap="square">
            <a:spAutoFit/>
          </a:bodyPr>
          <a:lstStyle/>
          <a:p>
            <a:r>
              <a:rPr lang="en-US" sz="3200" dirty="0">
                <a:latin typeface="Arial" panose="020B0604020202020204" pitchFamily="34" charset="0"/>
                <a:ea typeface="Arial Unicode MS" panose="020B0604020202020204" pitchFamily="34" charset="-128"/>
                <a:cs typeface="Arial" panose="020B0604020202020204" pitchFamily="34" charset="0"/>
              </a:rPr>
              <a:t>The taxpayer will be paying $1,000 per month for 75 months to payoff the $75K. </a:t>
            </a:r>
          </a:p>
          <a:p>
            <a:pPr marL="800100" lvl="1"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However! If we do the new “expanded streamline” this taxpayer can pay it off in 100 months and the monthly agreement is  ~$750</a:t>
            </a:r>
          </a:p>
        </p:txBody>
      </p:sp>
    </p:spTree>
    <p:extLst>
      <p:ext uri="{BB962C8B-B14F-4D97-AF65-F5344CB8AC3E}">
        <p14:creationId xmlns:p14="http://schemas.microsoft.com/office/powerpoint/2010/main" val="12781230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36209A-22AC-401C-9EB2-E140C5FD50B8}"/>
              </a:ext>
            </a:extLst>
          </p:cNvPr>
          <p:cNvSpPr>
            <a:spLocks noGrp="1"/>
          </p:cNvSpPr>
          <p:nvPr>
            <p:ph type="ctrTitle"/>
          </p:nvPr>
        </p:nvSpPr>
        <p:spPr>
          <a:xfrm>
            <a:off x="1905000" y="234333"/>
            <a:ext cx="7772400" cy="890551"/>
          </a:xfrm>
        </p:spPr>
        <p:txBody>
          <a:bodyPr/>
          <a:lstStyle/>
          <a:p>
            <a:r>
              <a:rPr lang="en-US" dirty="0">
                <a:solidFill>
                  <a:schemeClr val="tx1"/>
                </a:solidFill>
              </a:rPr>
              <a:t>Where to send IA Request</a:t>
            </a:r>
          </a:p>
        </p:txBody>
      </p:sp>
      <p:sp>
        <p:nvSpPr>
          <p:cNvPr id="2" name="Footer Placeholder 1">
            <a:extLst>
              <a:ext uri="{FF2B5EF4-FFF2-40B4-BE49-F238E27FC236}">
                <a16:creationId xmlns:a16="http://schemas.microsoft.com/office/drawing/2014/main" id="{1E0430CF-239C-440D-8DFB-BEA4A735EFBD}"/>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3F6F53E4-0DA0-4F3A-B1F0-8680B83E6149}"/>
              </a:ext>
            </a:extLst>
          </p:cNvPr>
          <p:cNvSpPr>
            <a:spLocks noGrp="1"/>
          </p:cNvSpPr>
          <p:nvPr>
            <p:ph type="sldNum" sz="quarter" idx="12"/>
          </p:nvPr>
        </p:nvSpPr>
        <p:spPr/>
        <p:txBody>
          <a:bodyPr/>
          <a:lstStyle/>
          <a:p>
            <a:fld id="{6196A7EB-8BBC-4586-89AB-C32E50E384CC}" type="slidenum">
              <a:rPr lang="en-US" smtClean="0"/>
              <a:t>14</a:t>
            </a:fld>
            <a:endParaRPr lang="en-US" dirty="0"/>
          </a:p>
        </p:txBody>
      </p:sp>
      <p:graphicFrame>
        <p:nvGraphicFramePr>
          <p:cNvPr id="6" name="Table 5">
            <a:extLst>
              <a:ext uri="{FF2B5EF4-FFF2-40B4-BE49-F238E27FC236}">
                <a16:creationId xmlns:a16="http://schemas.microsoft.com/office/drawing/2014/main" id="{F4E44D96-E940-4EF1-8CBF-2D7B30952566}"/>
              </a:ext>
            </a:extLst>
          </p:cNvPr>
          <p:cNvGraphicFramePr>
            <a:graphicFrameLocks noGrp="1"/>
          </p:cNvGraphicFramePr>
          <p:nvPr>
            <p:extLst>
              <p:ext uri="{D42A27DB-BD31-4B8C-83A1-F6EECF244321}">
                <p14:modId xmlns:p14="http://schemas.microsoft.com/office/powerpoint/2010/main" val="3729864425"/>
              </p:ext>
            </p:extLst>
          </p:nvPr>
        </p:nvGraphicFramePr>
        <p:xfrm>
          <a:off x="1143000" y="1100010"/>
          <a:ext cx="9220199" cy="2684430"/>
        </p:xfrm>
        <a:graphic>
          <a:graphicData uri="http://schemas.openxmlformats.org/drawingml/2006/table">
            <a:tbl>
              <a:tblPr>
                <a:tableStyleId>{5C22544A-7EE6-4342-B048-85BDC9FD1C3A}</a:tableStyleId>
              </a:tblPr>
              <a:tblGrid>
                <a:gridCol w="3306131">
                  <a:extLst>
                    <a:ext uri="{9D8B030D-6E8A-4147-A177-3AD203B41FA5}">
                      <a16:colId xmlns:a16="http://schemas.microsoft.com/office/drawing/2014/main" val="1236829053"/>
                    </a:ext>
                  </a:extLst>
                </a:gridCol>
                <a:gridCol w="985678">
                  <a:extLst>
                    <a:ext uri="{9D8B030D-6E8A-4147-A177-3AD203B41FA5}">
                      <a16:colId xmlns:a16="http://schemas.microsoft.com/office/drawing/2014/main" val="3320560491"/>
                    </a:ext>
                  </a:extLst>
                </a:gridCol>
                <a:gridCol w="985678">
                  <a:extLst>
                    <a:ext uri="{9D8B030D-6E8A-4147-A177-3AD203B41FA5}">
                      <a16:colId xmlns:a16="http://schemas.microsoft.com/office/drawing/2014/main" val="2760809040"/>
                    </a:ext>
                  </a:extLst>
                </a:gridCol>
                <a:gridCol w="985678">
                  <a:extLst>
                    <a:ext uri="{9D8B030D-6E8A-4147-A177-3AD203B41FA5}">
                      <a16:colId xmlns:a16="http://schemas.microsoft.com/office/drawing/2014/main" val="829099096"/>
                    </a:ext>
                  </a:extLst>
                </a:gridCol>
                <a:gridCol w="985678">
                  <a:extLst>
                    <a:ext uri="{9D8B030D-6E8A-4147-A177-3AD203B41FA5}">
                      <a16:colId xmlns:a16="http://schemas.microsoft.com/office/drawing/2014/main" val="302442807"/>
                    </a:ext>
                  </a:extLst>
                </a:gridCol>
                <a:gridCol w="985678">
                  <a:extLst>
                    <a:ext uri="{9D8B030D-6E8A-4147-A177-3AD203B41FA5}">
                      <a16:colId xmlns:a16="http://schemas.microsoft.com/office/drawing/2014/main" val="1959437540"/>
                    </a:ext>
                  </a:extLst>
                </a:gridCol>
                <a:gridCol w="985678">
                  <a:extLst>
                    <a:ext uri="{9D8B030D-6E8A-4147-A177-3AD203B41FA5}">
                      <a16:colId xmlns:a16="http://schemas.microsoft.com/office/drawing/2014/main" val="2426016269"/>
                    </a:ext>
                  </a:extLst>
                </a:gridCol>
              </a:tblGrid>
              <a:tr h="303714">
                <a:tc>
                  <a:txBody>
                    <a:bodyPr/>
                    <a:lstStyle/>
                    <a:p>
                      <a:pPr algn="l" fontAlgn="b"/>
                      <a:r>
                        <a:rPr lang="en-US" sz="1100" b="1" u="sng" strike="noStrike" dirty="0">
                          <a:effectLst/>
                        </a:rPr>
                        <a:t>If</a:t>
                      </a:r>
                      <a:endParaRPr lang="en-US" sz="1100" b="1" i="0" u="sng"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100" b="1" u="none" strike="noStrike" dirty="0">
                          <a:effectLst/>
                        </a:rPr>
                        <a:t>Then</a:t>
                      </a:r>
                      <a:endParaRPr lang="en-US"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96092911"/>
                  </a:ext>
                </a:extLst>
              </a:tr>
              <a:tr h="303714">
                <a:tc>
                  <a:txBody>
                    <a:bodyPr/>
                    <a:lstStyle/>
                    <a:p>
                      <a:pPr algn="l" fontAlgn="b"/>
                      <a:r>
                        <a:rPr lang="en-US" sz="1100" u="none" strike="noStrike">
                          <a:effectLst/>
                        </a:rPr>
                        <a:t>With ACS (under $250K)</a:t>
                      </a:r>
                      <a:endParaRPr lang="en-US" sz="1100" b="0" i="0" u="none" strike="noStrike">
                        <a:solidFill>
                          <a:srgbClr val="000000"/>
                        </a:solidFill>
                        <a:effectLst/>
                        <a:latin typeface="Calibri" panose="020F0502020204030204" pitchFamily="34" charset="0"/>
                      </a:endParaRPr>
                    </a:p>
                  </a:txBody>
                  <a:tcPr marL="9525" marR="9525" marT="9525" marB="0" anchor="b"/>
                </a:tc>
                <a:tc gridSpan="5">
                  <a:txBody>
                    <a:bodyPr/>
                    <a:lstStyle/>
                    <a:p>
                      <a:pPr algn="l" fontAlgn="b"/>
                      <a:r>
                        <a:rPr lang="en-US" sz="1100" u="none" strike="noStrike" dirty="0">
                          <a:effectLst/>
                        </a:rPr>
                        <a:t>Call ACS/PPS and provide financials via telephone</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65361603"/>
                  </a:ext>
                </a:extLst>
              </a:tr>
              <a:tr h="591096">
                <a:tc>
                  <a:txBody>
                    <a:bodyPr/>
                    <a:lstStyle/>
                    <a:p>
                      <a:pPr algn="l" fontAlgn="b"/>
                      <a:r>
                        <a:rPr lang="en-US" sz="1100" u="none" strike="noStrike" dirty="0">
                          <a:effectLst/>
                        </a:rPr>
                        <a:t>With RO (over $250K)</a:t>
                      </a:r>
                      <a:endParaRPr lang="en-US" sz="1100" b="0" i="0" u="none" strike="noStrike" dirty="0">
                        <a:solidFill>
                          <a:srgbClr val="000000"/>
                        </a:solidFill>
                        <a:effectLst/>
                        <a:latin typeface="Calibri" panose="020F0502020204030204" pitchFamily="34" charset="0"/>
                      </a:endParaRPr>
                    </a:p>
                  </a:txBody>
                  <a:tcPr marL="9525" marR="9525" marT="9525" marB="0" anchor="b"/>
                </a:tc>
                <a:tc gridSpan="6">
                  <a:txBody>
                    <a:bodyPr/>
                    <a:lstStyle/>
                    <a:p>
                      <a:pPr algn="l" fontAlgn="b"/>
                      <a:r>
                        <a:rPr lang="en-US" sz="1100" u="none" strike="noStrike" dirty="0">
                          <a:effectLst/>
                        </a:rPr>
                        <a:t>Submit full signed package directly to Revenue Officer via mail/fax</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20373762"/>
                  </a:ext>
                </a:extLst>
              </a:tr>
              <a:tr h="591096">
                <a:tc>
                  <a:txBody>
                    <a:bodyPr/>
                    <a:lstStyle/>
                    <a:p>
                      <a:pPr algn="l" fontAlgn="b"/>
                      <a:r>
                        <a:rPr lang="en-US" sz="1100" u="none" strike="noStrike" dirty="0">
                          <a:effectLst/>
                        </a:rPr>
                        <a:t>With ACS (over $250)</a:t>
                      </a:r>
                      <a:endParaRPr lang="en-US" sz="1100" b="0" i="0" u="none" strike="noStrike" dirty="0">
                        <a:solidFill>
                          <a:srgbClr val="000000"/>
                        </a:solidFill>
                        <a:effectLst/>
                        <a:latin typeface="Calibri" panose="020F0502020204030204" pitchFamily="34" charset="0"/>
                      </a:endParaRPr>
                    </a:p>
                  </a:txBody>
                  <a:tcPr marL="9525" marR="9525" marT="9525" marB="0" anchor="b"/>
                </a:tc>
                <a:tc gridSpan="6">
                  <a:txBody>
                    <a:bodyPr/>
                    <a:lstStyle/>
                    <a:p>
                      <a:pPr algn="l" fontAlgn="b"/>
                      <a:r>
                        <a:rPr lang="en-US" sz="1100" u="none" strike="noStrike" dirty="0">
                          <a:effectLst/>
                        </a:rPr>
                        <a:t>Wait for RO assignment--if not get TAS involved and submit fins to TAS</a:t>
                      </a:r>
                      <a:endParaRPr lang="en-US" sz="11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33261816"/>
                  </a:ext>
                </a:extLst>
              </a:tr>
              <a:tr h="303714">
                <a:tc>
                  <a:txBody>
                    <a:bodyPr/>
                    <a:lstStyle/>
                    <a:p>
                      <a:pPr algn="l" fontAlgn="b"/>
                      <a:r>
                        <a:rPr lang="en-US" sz="1100" u="none" strike="noStrike">
                          <a:effectLst/>
                        </a:rPr>
                        <a:t>**Special Circumstance**</a:t>
                      </a:r>
                      <a:endParaRPr lang="en-US" sz="1100" b="0" i="0" u="none" strike="noStrike">
                        <a:solidFill>
                          <a:srgbClr val="000000"/>
                        </a:solidFill>
                        <a:effectLst/>
                        <a:latin typeface="Calibri" panose="020F0502020204030204" pitchFamily="34" charset="0"/>
                      </a:endParaRPr>
                    </a:p>
                  </a:txBody>
                  <a:tcPr marL="9525" marR="9525" marT="9525" marB="0" anchor="b"/>
                </a:tc>
                <a:tc rowSpan="2" gridSpan="6">
                  <a:txBody>
                    <a:bodyPr/>
                    <a:lstStyle/>
                    <a:p>
                      <a:pPr lvl="0" algn="l" fontAlgn="b"/>
                      <a:r>
                        <a:rPr lang="en-US" sz="1100" u="none" strike="noStrike" dirty="0">
                          <a:effectLst/>
                        </a:rPr>
                        <a:t>Mail it into ACS Service Center (call to get mailing address)</a:t>
                      </a:r>
                      <a:endParaRPr lang="en-US" sz="1100" b="0" i="0" u="none" strike="noStrike" dirty="0">
                        <a:solidFill>
                          <a:srgbClr val="000000"/>
                        </a:solidFill>
                        <a:effectLst/>
                        <a:latin typeface="Calibri" panose="020F0502020204030204" pitchFamily="34" charset="0"/>
                      </a:endParaRPr>
                    </a:p>
                  </a:txBody>
                  <a:tcPr marL="9525" marR="9525" marT="9525" marB="0" anchor="b"/>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tc rowSpan="2" hMerge="1">
                  <a:txBody>
                    <a:bodyPr/>
                    <a:lstStyle/>
                    <a:p>
                      <a:endParaRPr lang="en-US"/>
                    </a:p>
                  </a:txBody>
                  <a:tcPr/>
                </a:tc>
                <a:extLst>
                  <a:ext uri="{0D108BD9-81ED-4DB2-BD59-A6C34878D82A}">
                    <a16:rowId xmlns:a16="http://schemas.microsoft.com/office/drawing/2014/main" val="1495481072"/>
                  </a:ext>
                </a:extLst>
              </a:tr>
              <a:tr h="591096">
                <a:tc>
                  <a:txBody>
                    <a:bodyPr/>
                    <a:lstStyle/>
                    <a:p>
                      <a:pPr algn="l" fontAlgn="b"/>
                      <a:r>
                        <a:rPr lang="en-US" sz="1100" u="none" strike="noStrike" dirty="0">
                          <a:effectLst/>
                        </a:rPr>
                        <a:t>With ACS (under $250K),</a:t>
                      </a:r>
                      <a:br>
                        <a:rPr lang="en-US" sz="1100" u="none" strike="noStrike" dirty="0">
                          <a:effectLst/>
                        </a:rPr>
                      </a:br>
                      <a:r>
                        <a:rPr lang="en-US" sz="1100" u="none" strike="noStrike" dirty="0">
                          <a:effectLst/>
                        </a:rPr>
                        <a:t>but with high substantiation</a:t>
                      </a:r>
                      <a:endParaRPr lang="en-US" sz="1100" b="0" i="0" u="none" strike="noStrike" dirty="0">
                        <a:solidFill>
                          <a:srgbClr val="000000"/>
                        </a:solidFill>
                        <a:effectLst/>
                        <a:latin typeface="Calibri" panose="020F0502020204030204" pitchFamily="34" charset="0"/>
                      </a:endParaRPr>
                    </a:p>
                  </a:txBody>
                  <a:tcPr marL="9525" marR="9525" marT="9525" marB="0" anchor="b"/>
                </a:tc>
                <a:tc gridSpan="6"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tc hMerge="1" vMerge="1">
                  <a:txBody>
                    <a:bodyPr/>
                    <a:lstStyle/>
                    <a:p>
                      <a:endParaRPr lang="en-US"/>
                    </a:p>
                  </a:txBody>
                  <a:tcPr/>
                </a:tc>
                <a:extLst>
                  <a:ext uri="{0D108BD9-81ED-4DB2-BD59-A6C34878D82A}">
                    <a16:rowId xmlns:a16="http://schemas.microsoft.com/office/drawing/2014/main" val="940189227"/>
                  </a:ext>
                </a:extLst>
              </a:tr>
            </a:tbl>
          </a:graphicData>
        </a:graphic>
      </p:graphicFrame>
      <p:sp>
        <p:nvSpPr>
          <p:cNvPr id="7" name="TextBox 6">
            <a:extLst>
              <a:ext uri="{FF2B5EF4-FFF2-40B4-BE49-F238E27FC236}">
                <a16:creationId xmlns:a16="http://schemas.microsoft.com/office/drawing/2014/main" id="{86A3810D-9F36-41C2-B4B2-BAF45B2BFACC}"/>
              </a:ext>
            </a:extLst>
          </p:cNvPr>
          <p:cNvSpPr txBox="1"/>
          <p:nvPr/>
        </p:nvSpPr>
        <p:spPr>
          <a:xfrm>
            <a:off x="2171702" y="3962400"/>
            <a:ext cx="8486619" cy="2215991"/>
          </a:xfrm>
          <a:prstGeom prst="rect">
            <a:avLst/>
          </a:prstGeom>
          <a:noFill/>
        </p:spPr>
        <p:txBody>
          <a:bodyPr wrap="none" rtlCol="0">
            <a:spAutoFit/>
          </a:bodyPr>
          <a:lstStyle/>
          <a:p>
            <a:r>
              <a:rPr lang="en-US" sz="2400" dirty="0">
                <a:latin typeface="Arial" panose="020B0604020202020204" pitchFamily="34" charset="0"/>
                <a:cs typeface="Arial" panose="020B0604020202020204" pitchFamily="34" charset="0"/>
              </a:rPr>
              <a:t>Make sure all requests made via mail/fax have the following: </a:t>
            </a:r>
          </a:p>
          <a:p>
            <a:pPr marL="800100" lvl="1" indent="-342900">
              <a:buFont typeface="+mj-lt"/>
              <a:buAutoNum type="arabicPeriod"/>
            </a:pPr>
            <a:endParaRPr lang="en-US" sz="1600" dirty="0">
              <a:latin typeface="Arial" panose="020B0604020202020204" pitchFamily="34" charset="0"/>
              <a:cs typeface="Arial" panose="020B0604020202020204" pitchFamily="34" charset="0"/>
            </a:endParaRPr>
          </a:p>
          <a:p>
            <a:pPr marL="800100" lvl="1" indent="-342900">
              <a:buAutoNum type="arabicPeriod"/>
            </a:pPr>
            <a:r>
              <a:rPr lang="en-US" sz="2400" dirty="0">
                <a:latin typeface="Arial" panose="020B0604020202020204" pitchFamily="34" charset="0"/>
                <a:cs typeface="Arial" panose="020B0604020202020204" pitchFamily="34" charset="0"/>
              </a:rPr>
              <a:t>Monthly payment amount requested ($50)</a:t>
            </a:r>
          </a:p>
          <a:p>
            <a:pPr marL="800100" lvl="1" indent="-342900">
              <a:buAutoNum type="arabicPeriod"/>
            </a:pPr>
            <a:r>
              <a:rPr lang="en-US" sz="2400" dirty="0">
                <a:latin typeface="Arial" panose="020B0604020202020204" pitchFamily="34" charset="0"/>
                <a:cs typeface="Arial" panose="020B0604020202020204" pitchFamily="34" charset="0"/>
              </a:rPr>
              <a:t>Due date of the first payment (Due on the October 28</a:t>
            </a:r>
            <a:r>
              <a:rPr lang="en-US" sz="2400" baseline="30000" dirty="0">
                <a:latin typeface="Arial" panose="020B0604020202020204" pitchFamily="34" charset="0"/>
                <a:cs typeface="Arial" panose="020B0604020202020204" pitchFamily="34" charset="0"/>
              </a:rPr>
              <a:t>th</a:t>
            </a:r>
            <a:r>
              <a:rPr lang="en-US" sz="2400" dirty="0">
                <a:latin typeface="Arial" panose="020B0604020202020204" pitchFamily="34" charset="0"/>
                <a:cs typeface="Arial" panose="020B0604020202020204" pitchFamily="34" charset="0"/>
              </a:rPr>
              <a:t>)</a:t>
            </a:r>
          </a:p>
          <a:p>
            <a:pPr marL="800100" lvl="1" indent="-342900">
              <a:buAutoNum type="arabicPeriod"/>
            </a:pPr>
            <a:r>
              <a:rPr lang="en-US" sz="2400" dirty="0">
                <a:latin typeface="Arial" panose="020B0604020202020204" pitchFamily="34" charset="0"/>
                <a:cs typeface="Arial" panose="020B0604020202020204" pitchFamily="34" charset="0"/>
              </a:rPr>
              <a:t>Type of taxes (Form 1040)</a:t>
            </a:r>
          </a:p>
          <a:p>
            <a:pPr marL="800100" lvl="1" indent="-342900">
              <a:buAutoNum type="arabicPeriod"/>
            </a:pPr>
            <a:r>
              <a:rPr lang="en-US" sz="2400" dirty="0">
                <a:latin typeface="Arial" panose="020B0604020202020204" pitchFamily="34" charset="0"/>
                <a:cs typeface="Arial" panose="020B0604020202020204" pitchFamily="34" charset="0"/>
              </a:rPr>
              <a:t>Tax Years (2015, 2016, 2018)</a:t>
            </a:r>
          </a:p>
        </p:txBody>
      </p:sp>
    </p:spTree>
    <p:extLst>
      <p:ext uri="{BB962C8B-B14F-4D97-AF65-F5344CB8AC3E}">
        <p14:creationId xmlns:p14="http://schemas.microsoft.com/office/powerpoint/2010/main" val="3045665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2F32E2-910F-461E-8CFF-70B7BE8E16FB}"/>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72144F9C-E8FD-4616-B2B8-3D9FC6444DCF}"/>
              </a:ext>
            </a:extLst>
          </p:cNvPr>
          <p:cNvSpPr>
            <a:spLocks noGrp="1"/>
          </p:cNvSpPr>
          <p:nvPr>
            <p:ph type="sldNum" sz="quarter" idx="12"/>
          </p:nvPr>
        </p:nvSpPr>
        <p:spPr/>
        <p:txBody>
          <a:bodyPr/>
          <a:lstStyle/>
          <a:p>
            <a:fld id="{6196A7EB-8BBC-4586-89AB-C32E50E384CC}" type="slidenum">
              <a:rPr lang="en-US" smtClean="0"/>
              <a:t>15</a:t>
            </a:fld>
            <a:endParaRPr lang="en-US"/>
          </a:p>
        </p:txBody>
      </p:sp>
      <p:sp>
        <p:nvSpPr>
          <p:cNvPr id="7" name="Rectangle 6">
            <a:extLst>
              <a:ext uri="{FF2B5EF4-FFF2-40B4-BE49-F238E27FC236}">
                <a16:creationId xmlns:a16="http://schemas.microsoft.com/office/drawing/2014/main" id="{01925018-4B17-4718-8773-19FA586F02EB}"/>
              </a:ext>
            </a:extLst>
          </p:cNvPr>
          <p:cNvSpPr/>
          <p:nvPr/>
        </p:nvSpPr>
        <p:spPr>
          <a:xfrm>
            <a:off x="1828801" y="457200"/>
            <a:ext cx="2977097" cy="707886"/>
          </a:xfrm>
          <a:prstGeom prst="rect">
            <a:avLst/>
          </a:prstGeom>
        </p:spPr>
        <p:txBody>
          <a:bodyPr wrap="none">
            <a:spAutoFit/>
          </a:bodyPr>
          <a:lstStyle/>
          <a:p>
            <a:r>
              <a:rPr lang="en-US" sz="4000" b="1" dirty="0">
                <a:latin typeface="Arial" panose="020B0604020202020204" pitchFamily="34" charset="0"/>
                <a:ea typeface="Arial Unicode MS" panose="020B0604020202020204" pitchFamily="34" charset="-128"/>
                <a:cs typeface="Arial" panose="020B0604020202020204" pitchFamily="34" charset="0"/>
              </a:rPr>
              <a:t>Case Study</a:t>
            </a:r>
          </a:p>
        </p:txBody>
      </p:sp>
      <p:sp>
        <p:nvSpPr>
          <p:cNvPr id="9" name="Rectangle 8">
            <a:extLst>
              <a:ext uri="{FF2B5EF4-FFF2-40B4-BE49-F238E27FC236}">
                <a16:creationId xmlns:a16="http://schemas.microsoft.com/office/drawing/2014/main" id="{824D3980-5E31-4F8C-924D-CCE72603A3A2}"/>
              </a:ext>
            </a:extLst>
          </p:cNvPr>
          <p:cNvSpPr/>
          <p:nvPr/>
        </p:nvSpPr>
        <p:spPr>
          <a:xfrm>
            <a:off x="1843454" y="1281252"/>
            <a:ext cx="8534400" cy="830997"/>
          </a:xfrm>
          <a:prstGeom prst="rect">
            <a:avLst/>
          </a:prstGeom>
        </p:spPr>
        <p:txBody>
          <a:bodyPr wrap="square">
            <a:spAutoFit/>
          </a:bodyPr>
          <a:lstStyle/>
          <a:p>
            <a:r>
              <a:rPr lang="en-US" sz="2400" dirty="0">
                <a:latin typeface="Arial" panose="020B0604020202020204" pitchFamily="34" charset="0"/>
                <a:ea typeface="Arial Unicode MS" panose="020B0604020202020204" pitchFamily="34" charset="-128"/>
                <a:cs typeface="Arial" panose="020B0604020202020204" pitchFamily="34" charset="0"/>
              </a:rPr>
              <a:t>Ron owes $60K to the IRS, with a CSED of 100 months. Income is $6,000 per month, expenses are $5,500</a:t>
            </a:r>
          </a:p>
        </p:txBody>
      </p:sp>
      <p:sp>
        <p:nvSpPr>
          <p:cNvPr id="4" name="Rectangle 3">
            <a:extLst>
              <a:ext uri="{FF2B5EF4-FFF2-40B4-BE49-F238E27FC236}">
                <a16:creationId xmlns:a16="http://schemas.microsoft.com/office/drawing/2014/main" id="{EDD73A8F-B892-4C04-B923-450519BDF6BD}"/>
              </a:ext>
            </a:extLst>
          </p:cNvPr>
          <p:cNvSpPr/>
          <p:nvPr/>
        </p:nvSpPr>
        <p:spPr>
          <a:xfrm>
            <a:off x="2286000" y="2362200"/>
            <a:ext cx="7620000" cy="3416320"/>
          </a:xfrm>
          <a:prstGeom prst="rect">
            <a:avLst/>
          </a:prstGeom>
        </p:spPr>
        <p:txBody>
          <a:bodyPr wrap="square">
            <a:spAutoFit/>
          </a:bodyPr>
          <a:lstStyle/>
          <a:p>
            <a:pPr marL="285750" indent="-285750">
              <a:buFont typeface="Arial" panose="020B0604020202020204" pitchFamily="34" charset="0"/>
              <a:buChar char="•"/>
            </a:pPr>
            <a:r>
              <a:rPr lang="en-US" sz="2400" dirty="0">
                <a:latin typeface="Arial" panose="020B0604020202020204" pitchFamily="34" charset="0"/>
                <a:ea typeface="Arial Unicode MS" panose="020B0604020202020204" pitchFamily="34" charset="-128"/>
                <a:cs typeface="Arial" panose="020B0604020202020204" pitchFamily="34" charset="0"/>
              </a:rPr>
              <a:t>Full Pay IA?</a:t>
            </a:r>
          </a:p>
          <a:p>
            <a:pPr marL="285750" indent="-285750">
              <a:buFont typeface="Arial" panose="020B0604020202020204" pitchFamily="34" charset="0"/>
              <a:buChar char="•"/>
            </a:pPr>
            <a:r>
              <a:rPr lang="en-US" sz="2400" dirty="0">
                <a:latin typeface="Arial" panose="020B0604020202020204" pitchFamily="34" charset="0"/>
                <a:ea typeface="Arial Unicode MS" panose="020B0604020202020204" pitchFamily="34" charset="-128"/>
                <a:cs typeface="Arial" panose="020B0604020202020204" pitchFamily="34" charset="0"/>
              </a:rPr>
              <a:t>What if the CSED is 50 months</a:t>
            </a:r>
          </a:p>
          <a:p>
            <a:pPr marL="285750" indent="-285750">
              <a:buFont typeface="Arial" panose="020B0604020202020204" pitchFamily="34" charset="0"/>
              <a:buChar char="•"/>
            </a:pPr>
            <a:r>
              <a:rPr lang="en-US" sz="2400" dirty="0">
                <a:latin typeface="Arial" panose="020B0604020202020204" pitchFamily="34" charset="0"/>
                <a:ea typeface="Arial Unicode MS" panose="020B0604020202020204" pitchFamily="34" charset="-128"/>
                <a:cs typeface="Arial" panose="020B0604020202020204" pitchFamily="34" charset="0"/>
              </a:rPr>
              <a:t>What if Ron cant have liens filed?</a:t>
            </a:r>
          </a:p>
          <a:p>
            <a:pPr marL="285750" indent="-285750">
              <a:buFont typeface="Arial" panose="020B0604020202020204" pitchFamily="34" charset="0"/>
              <a:buChar char="•"/>
            </a:pPr>
            <a:r>
              <a:rPr lang="en-US" sz="2400" dirty="0">
                <a:latin typeface="Arial" panose="020B0604020202020204" pitchFamily="34" charset="0"/>
                <a:ea typeface="Arial Unicode MS" panose="020B0604020202020204" pitchFamily="34" charset="-128"/>
                <a:cs typeface="Arial" panose="020B0604020202020204" pitchFamily="34" charset="0"/>
              </a:rPr>
              <a:t>What if we can find another allowable expense and shrink the disposable income</a:t>
            </a:r>
          </a:p>
          <a:p>
            <a:pPr marL="742950" lvl="1" indent="-285750">
              <a:buFont typeface="Arial" panose="020B0604020202020204" pitchFamily="34" charset="0"/>
              <a:buChar char="•"/>
            </a:pPr>
            <a:r>
              <a:rPr lang="en-US" sz="2400" dirty="0">
                <a:latin typeface="Arial" panose="020B0604020202020204" pitchFamily="34" charset="0"/>
                <a:ea typeface="Arial Unicode MS" panose="020B0604020202020204" pitchFamily="34" charset="-128"/>
                <a:cs typeface="Arial" panose="020B0604020202020204" pitchFamily="34" charset="0"/>
              </a:rPr>
              <a:t>New Life Insurance</a:t>
            </a:r>
          </a:p>
          <a:p>
            <a:pPr marL="742950" lvl="1" indent="-285750">
              <a:buFont typeface="Arial" panose="020B0604020202020204" pitchFamily="34" charset="0"/>
              <a:buChar char="•"/>
            </a:pPr>
            <a:r>
              <a:rPr lang="en-US" sz="2400" dirty="0">
                <a:latin typeface="Arial" panose="020B0604020202020204" pitchFamily="34" charset="0"/>
                <a:ea typeface="Arial Unicode MS" panose="020B0604020202020204" pitchFamily="34" charset="-128"/>
                <a:cs typeface="Arial" panose="020B0604020202020204" pitchFamily="34" charset="0"/>
              </a:rPr>
              <a:t>Potential new vehicle (rather pay IRS or for a new car?)</a:t>
            </a:r>
          </a:p>
          <a:p>
            <a:pPr marL="742950" lvl="1" indent="-285750">
              <a:buFont typeface="Arial" panose="020B0604020202020204" pitchFamily="34" charset="0"/>
              <a:buChar char="•"/>
            </a:pPr>
            <a:r>
              <a:rPr lang="en-US" sz="2400" dirty="0">
                <a:latin typeface="Arial" panose="020B0604020202020204" pitchFamily="34" charset="0"/>
                <a:ea typeface="Arial Unicode MS" panose="020B0604020202020204" pitchFamily="34" charset="-128"/>
                <a:cs typeface="Arial" panose="020B0604020202020204" pitchFamily="34" charset="0"/>
              </a:rPr>
              <a:t>3 months / 6 months / 9 months / 12 months P&amp;L</a:t>
            </a:r>
          </a:p>
        </p:txBody>
      </p:sp>
    </p:spTree>
    <p:extLst>
      <p:ext uri="{BB962C8B-B14F-4D97-AF65-F5344CB8AC3E}">
        <p14:creationId xmlns:p14="http://schemas.microsoft.com/office/powerpoint/2010/main" val="978154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764B73DC-C3F1-46F0-AE7C-59A4CF329FBA}"/>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241EAA15-CFF4-4125-B5F9-3B453F0BD9E3}"/>
              </a:ext>
            </a:extLst>
          </p:cNvPr>
          <p:cNvSpPr>
            <a:spLocks noGrp="1"/>
          </p:cNvSpPr>
          <p:nvPr>
            <p:ph type="sldNum" sz="quarter" idx="12"/>
          </p:nvPr>
        </p:nvSpPr>
        <p:spPr/>
        <p:txBody>
          <a:bodyPr/>
          <a:lstStyle/>
          <a:p>
            <a:fld id="{6196A7EB-8BBC-4586-89AB-C32E50E384CC}" type="slidenum">
              <a:rPr lang="en-US" smtClean="0"/>
              <a:t>2</a:t>
            </a:fld>
            <a:endParaRPr lang="en-US"/>
          </a:p>
        </p:txBody>
      </p:sp>
      <p:sp>
        <p:nvSpPr>
          <p:cNvPr id="4" name="Rectangle 3">
            <a:extLst>
              <a:ext uri="{FF2B5EF4-FFF2-40B4-BE49-F238E27FC236}">
                <a16:creationId xmlns:a16="http://schemas.microsoft.com/office/drawing/2014/main" id="{FCF8E135-F676-4ED5-869D-E1CEF36EF8D5}"/>
              </a:ext>
            </a:extLst>
          </p:cNvPr>
          <p:cNvSpPr/>
          <p:nvPr/>
        </p:nvSpPr>
        <p:spPr>
          <a:xfrm>
            <a:off x="3352800" y="2362200"/>
            <a:ext cx="5943600" cy="707886"/>
          </a:xfrm>
          <a:prstGeom prst="rect">
            <a:avLst/>
          </a:prstGeom>
        </p:spPr>
        <p:txBody>
          <a:bodyPr wrap="square">
            <a:spAutoFit/>
          </a:bodyPr>
          <a:lstStyle/>
          <a:p>
            <a:pPr algn="ctr"/>
            <a:r>
              <a:rPr lang="en-US" sz="4000" dirty="0" err="1">
                <a:latin typeface="Arial Black" panose="020B0A04020102020204" pitchFamily="34" charset="0"/>
                <a:cs typeface="Arial" panose="020B0604020202020204" pitchFamily="34" charset="0"/>
              </a:rPr>
              <a:t>Covid</a:t>
            </a:r>
            <a:r>
              <a:rPr lang="en-US" sz="4000" dirty="0">
                <a:latin typeface="Arial Black" panose="020B0A04020102020204" pitchFamily="34" charset="0"/>
                <a:cs typeface="Arial" panose="020B0604020202020204" pitchFamily="34" charset="0"/>
              </a:rPr>
              <a:t> – 19 Updates</a:t>
            </a:r>
          </a:p>
        </p:txBody>
      </p:sp>
    </p:spTree>
    <p:extLst>
      <p:ext uri="{BB962C8B-B14F-4D97-AF65-F5344CB8AC3E}">
        <p14:creationId xmlns:p14="http://schemas.microsoft.com/office/powerpoint/2010/main" val="2593837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F5F6BB41-7DEA-4B1B-B507-2EFDE5151E51}"/>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CA07CB10-2B1B-4DD7-BE5C-A5D9C7BF1AE3}"/>
              </a:ext>
            </a:extLst>
          </p:cNvPr>
          <p:cNvSpPr>
            <a:spLocks noGrp="1"/>
          </p:cNvSpPr>
          <p:nvPr>
            <p:ph type="sldNum" sz="quarter" idx="12"/>
          </p:nvPr>
        </p:nvSpPr>
        <p:spPr/>
        <p:txBody>
          <a:bodyPr/>
          <a:lstStyle/>
          <a:p>
            <a:fld id="{6196A7EB-8BBC-4586-89AB-C32E50E384CC}" type="slidenum">
              <a:rPr lang="en-US" smtClean="0"/>
              <a:t>3</a:t>
            </a:fld>
            <a:endParaRPr lang="en-US"/>
          </a:p>
        </p:txBody>
      </p:sp>
      <p:sp>
        <p:nvSpPr>
          <p:cNvPr id="4" name="TextBox 3">
            <a:extLst>
              <a:ext uri="{FF2B5EF4-FFF2-40B4-BE49-F238E27FC236}">
                <a16:creationId xmlns:a16="http://schemas.microsoft.com/office/drawing/2014/main" id="{6A7E157F-8565-4037-80B8-2AEF8344A71E}"/>
              </a:ext>
            </a:extLst>
          </p:cNvPr>
          <p:cNvSpPr txBox="1"/>
          <p:nvPr/>
        </p:nvSpPr>
        <p:spPr>
          <a:xfrm>
            <a:off x="685800" y="1600200"/>
            <a:ext cx="10668000" cy="2862322"/>
          </a:xfrm>
          <a:prstGeom prst="rect">
            <a:avLst/>
          </a:prstGeom>
          <a:noFill/>
        </p:spPr>
        <p:txBody>
          <a:bodyPr wrap="square" rtlCol="0">
            <a:spAutoFit/>
          </a:bodyPr>
          <a:lstStyle/>
          <a:p>
            <a:pPr algn="ctr"/>
            <a:r>
              <a:rPr lang="en-US" sz="3600" dirty="0">
                <a:latin typeface="Arial" panose="020B0604020202020204" pitchFamily="34" charset="0"/>
                <a:cs typeface="Arial" panose="020B0604020202020204" pitchFamily="34" charset="0"/>
              </a:rPr>
              <a:t>The Internal Revenue Service (IRS) allows taxpayers to pay off tax debt through an Installment Agreement. If paying the entire tax debt all at once is not possible, an Installment Agreement is an alternative allowed by the IRS.</a:t>
            </a:r>
            <a:endParaRPr lang="en-US" sz="3600" dirty="0"/>
          </a:p>
        </p:txBody>
      </p:sp>
    </p:spTree>
    <p:extLst>
      <p:ext uri="{BB962C8B-B14F-4D97-AF65-F5344CB8AC3E}">
        <p14:creationId xmlns:p14="http://schemas.microsoft.com/office/powerpoint/2010/main" val="3669844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5ED7F93-408D-439F-BF2D-D62618BA8784}"/>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13C167A8-086D-499C-897E-7FE191896649}"/>
              </a:ext>
            </a:extLst>
          </p:cNvPr>
          <p:cNvSpPr>
            <a:spLocks noGrp="1"/>
          </p:cNvSpPr>
          <p:nvPr>
            <p:ph type="sldNum" sz="quarter" idx="12"/>
          </p:nvPr>
        </p:nvSpPr>
        <p:spPr/>
        <p:txBody>
          <a:bodyPr/>
          <a:lstStyle/>
          <a:p>
            <a:fld id="{6196A7EB-8BBC-4586-89AB-C32E50E384CC}" type="slidenum">
              <a:rPr lang="en-US" smtClean="0"/>
              <a:t>4</a:t>
            </a:fld>
            <a:endParaRPr lang="en-US"/>
          </a:p>
        </p:txBody>
      </p:sp>
      <p:sp>
        <p:nvSpPr>
          <p:cNvPr id="4" name="TextBox 3">
            <a:extLst>
              <a:ext uri="{FF2B5EF4-FFF2-40B4-BE49-F238E27FC236}">
                <a16:creationId xmlns:a16="http://schemas.microsoft.com/office/drawing/2014/main" id="{7F300DD4-9907-4C66-9D94-B61B1D4C32D3}"/>
              </a:ext>
            </a:extLst>
          </p:cNvPr>
          <p:cNvSpPr txBox="1"/>
          <p:nvPr/>
        </p:nvSpPr>
        <p:spPr>
          <a:xfrm>
            <a:off x="520909" y="872955"/>
            <a:ext cx="11061491" cy="646331"/>
          </a:xfrm>
          <a:prstGeom prst="rect">
            <a:avLst/>
          </a:prstGeom>
          <a:noFill/>
        </p:spPr>
        <p:txBody>
          <a:bodyPr wrap="none" rtlCol="0">
            <a:spAutoFit/>
          </a:bodyPr>
          <a:lstStyle/>
          <a:p>
            <a:pPr algn="ctr"/>
            <a:r>
              <a:rPr lang="en-US" sz="3600" dirty="0">
                <a:latin typeface="Arial Black" panose="020B0A04020102020204" pitchFamily="34" charset="0"/>
                <a:cs typeface="Arial" panose="020B0604020202020204" pitchFamily="34" charset="0"/>
              </a:rPr>
              <a:t>Things to do before Installment Agreement</a:t>
            </a:r>
          </a:p>
        </p:txBody>
      </p:sp>
      <p:sp>
        <p:nvSpPr>
          <p:cNvPr id="5" name="TextBox 4">
            <a:extLst>
              <a:ext uri="{FF2B5EF4-FFF2-40B4-BE49-F238E27FC236}">
                <a16:creationId xmlns:a16="http://schemas.microsoft.com/office/drawing/2014/main" id="{1A7D4E74-C0CA-4959-92D3-04E3D5F4D9EE}"/>
              </a:ext>
            </a:extLst>
          </p:cNvPr>
          <p:cNvSpPr txBox="1"/>
          <p:nvPr/>
        </p:nvSpPr>
        <p:spPr>
          <a:xfrm>
            <a:off x="2020300" y="2362200"/>
            <a:ext cx="8151399" cy="2308324"/>
          </a:xfrm>
          <a:prstGeom prst="rect">
            <a:avLst/>
          </a:prstGeom>
          <a:noFill/>
        </p:spPr>
        <p:txBody>
          <a:bodyPr wrap="none" rtlCol="0">
            <a:spAutoFit/>
          </a:bodyPr>
          <a:lstStyle/>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Make sure all returns filed</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You have a great understanding of your client’s financial</a:t>
            </a:r>
          </a:p>
          <a:p>
            <a:r>
              <a:rPr lang="en-US" sz="2400" dirty="0">
                <a:latin typeface="Arial" panose="020B0604020202020204" pitchFamily="34" charset="0"/>
                <a:cs typeface="Arial" panose="020B0604020202020204" pitchFamily="34" charset="0"/>
              </a:rPr>
              <a:t>    ability to pay.</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Previous year IRP (Wage and Income) and Tax Return</a:t>
            </a:r>
          </a:p>
          <a:p>
            <a:pPr marL="342900" indent="-342900">
              <a:buFont typeface="Arial" panose="020B0604020202020204" pitchFamily="34" charset="0"/>
              <a:buChar char="•"/>
            </a:pPr>
            <a:r>
              <a:rPr lang="en-US" sz="2400" dirty="0">
                <a:latin typeface="Arial" panose="020B0604020202020204" pitchFamily="34" charset="0"/>
                <a:cs typeface="Arial" panose="020B0604020202020204" pitchFamily="34" charset="0"/>
              </a:rPr>
              <a:t>Written consent (email or signed 433) that the client</a:t>
            </a:r>
          </a:p>
          <a:p>
            <a:r>
              <a:rPr lang="en-US" sz="2400" dirty="0">
                <a:latin typeface="Arial" panose="020B0604020202020204" pitchFamily="34" charset="0"/>
                <a:cs typeface="Arial" panose="020B0604020202020204" pitchFamily="34" charset="0"/>
              </a:rPr>
              <a:t>     approves the range of IA proposal</a:t>
            </a:r>
          </a:p>
        </p:txBody>
      </p:sp>
    </p:spTree>
    <p:extLst>
      <p:ext uri="{BB962C8B-B14F-4D97-AF65-F5344CB8AC3E}">
        <p14:creationId xmlns:p14="http://schemas.microsoft.com/office/powerpoint/2010/main" val="932327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Roz Strategies © 2020.  All rights reserved.</a:t>
            </a:r>
          </a:p>
        </p:txBody>
      </p:sp>
      <p:sp>
        <p:nvSpPr>
          <p:cNvPr id="3" name="Slide Number Placeholder 2"/>
          <p:cNvSpPr>
            <a:spLocks noGrp="1"/>
          </p:cNvSpPr>
          <p:nvPr>
            <p:ph type="sldNum" sz="quarter" idx="12"/>
          </p:nvPr>
        </p:nvSpPr>
        <p:spPr/>
        <p:txBody>
          <a:bodyPr/>
          <a:lstStyle/>
          <a:p>
            <a:fld id="{6196A7EB-8BBC-4586-89AB-C32E50E384CC}" type="slidenum">
              <a:rPr lang="en-US" smtClean="0"/>
              <a:t>5</a:t>
            </a:fld>
            <a:endParaRPr lang="en-US"/>
          </a:p>
        </p:txBody>
      </p:sp>
      <p:sp>
        <p:nvSpPr>
          <p:cNvPr id="4" name="Rectangle 3"/>
          <p:cNvSpPr/>
          <p:nvPr/>
        </p:nvSpPr>
        <p:spPr>
          <a:xfrm>
            <a:off x="1981200" y="263770"/>
            <a:ext cx="3370538" cy="461665"/>
          </a:xfrm>
          <a:prstGeom prst="rect">
            <a:avLst/>
          </a:prstGeom>
        </p:spPr>
        <p:txBody>
          <a:bodyPr wrap="none">
            <a:spAutoFit/>
          </a:bodyPr>
          <a:lstStyle/>
          <a:p>
            <a:r>
              <a:rPr lang="en-US" sz="2400" dirty="0">
                <a:latin typeface="Arial Black" panose="020B0A04020102020204" pitchFamily="34" charset="0"/>
                <a:ea typeface="Arial Unicode MS" panose="020B0604020202020204" pitchFamily="34" charset="-128"/>
                <a:cs typeface="Arial Unicode MS" panose="020B0604020202020204" pitchFamily="34" charset="-128"/>
              </a:rPr>
              <a:t>MAJOR CONCEPT: </a:t>
            </a:r>
            <a:endParaRPr lang="en-US" sz="2400" dirty="0">
              <a:latin typeface="Arial Black" panose="020B0A04020102020204" pitchFamily="34" charset="0"/>
            </a:endParaRPr>
          </a:p>
        </p:txBody>
      </p:sp>
      <p:sp>
        <p:nvSpPr>
          <p:cNvPr id="5" name="Rectangle 4"/>
          <p:cNvSpPr/>
          <p:nvPr/>
        </p:nvSpPr>
        <p:spPr>
          <a:xfrm>
            <a:off x="2130668" y="1735340"/>
            <a:ext cx="8077200" cy="3447098"/>
          </a:xfrm>
          <a:prstGeom prst="rect">
            <a:avLst/>
          </a:prstGeom>
        </p:spPr>
        <p:txBody>
          <a:bodyPr wrap="square">
            <a:spAutoFit/>
          </a:bodyPr>
          <a:lstStyle/>
          <a:p>
            <a:pPr marL="342900" indent="-342900">
              <a:buFont typeface="Arial" panose="020B0604020202020204" pitchFamily="34" charset="0"/>
              <a:buChar char="•"/>
            </a:pPr>
            <a:r>
              <a:rPr lang="en-US" sz="2000" dirty="0">
                <a:latin typeface="Arial" panose="020B0604020202020204" pitchFamily="34" charset="0"/>
                <a:ea typeface="Arial Unicode MS" panose="020B0604020202020204" pitchFamily="34" charset="-128"/>
                <a:cs typeface="Arial" panose="020B0604020202020204" pitchFamily="34" charset="0"/>
              </a:rPr>
              <a:t>This is the driving factor in all Installment Agreements</a:t>
            </a:r>
          </a:p>
          <a:p>
            <a:pPr marL="342900" indent="-342900">
              <a:buFont typeface="Arial" panose="020B0604020202020204" pitchFamily="34" charset="0"/>
              <a:buChar char="•"/>
            </a:pPr>
            <a:r>
              <a:rPr lang="en-US" sz="2000" dirty="0">
                <a:latin typeface="Arial" panose="020B0604020202020204" pitchFamily="34" charset="0"/>
                <a:ea typeface="Arial Unicode MS" panose="020B0604020202020204" pitchFamily="34" charset="-128"/>
                <a:cs typeface="Arial" panose="020B0604020202020204" pitchFamily="34" charset="0"/>
              </a:rPr>
              <a:t>The IRS only has 10 years from the date of assessment to collect on these balances</a:t>
            </a:r>
          </a:p>
          <a:p>
            <a:pPr marL="342900" indent="-342900">
              <a:buFont typeface="Arial" panose="020B0604020202020204" pitchFamily="34" charset="0"/>
              <a:buChar char="•"/>
            </a:pPr>
            <a:r>
              <a:rPr lang="en-US" sz="2000" dirty="0">
                <a:latin typeface="Arial" panose="020B0604020202020204" pitchFamily="34" charset="0"/>
                <a:ea typeface="Arial Unicode MS" panose="020B0604020202020204" pitchFamily="34" charset="-128"/>
                <a:cs typeface="Arial" panose="020B0604020202020204" pitchFamily="34" charset="0"/>
              </a:rPr>
              <a:t>For example:</a:t>
            </a:r>
          </a:p>
          <a:p>
            <a:pPr marL="800100" lvl="1" indent="-342900">
              <a:buFont typeface="Arial" panose="020B0604020202020204" pitchFamily="34" charset="0"/>
              <a:buChar char="•"/>
            </a:pPr>
            <a:r>
              <a:rPr lang="en-US" sz="2000" dirty="0">
                <a:latin typeface="Arial" panose="020B0604020202020204" pitchFamily="34" charset="0"/>
                <a:ea typeface="Arial Unicode MS" panose="020B0604020202020204" pitchFamily="34" charset="-128"/>
                <a:cs typeface="Arial" panose="020B0604020202020204" pitchFamily="34" charset="0"/>
              </a:rPr>
              <a:t>If the 2012 tax return was filed timely, the IRS would only be able to collect on this balance until April 15, 2023.           </a:t>
            </a:r>
          </a:p>
          <a:p>
            <a:pPr lvl="1"/>
            <a:r>
              <a:rPr lang="en-US" sz="2000" dirty="0">
                <a:latin typeface="Arial" panose="020B0604020202020204" pitchFamily="34" charset="0"/>
                <a:ea typeface="Arial Unicode MS" panose="020B0604020202020204" pitchFamily="34" charset="-128"/>
                <a:cs typeface="Arial" panose="020B0604020202020204" pitchFamily="34" charset="0"/>
              </a:rPr>
              <a:t>     (April 15, 2013 + 10 years)</a:t>
            </a:r>
          </a:p>
          <a:p>
            <a:pPr marL="342900" indent="-342900">
              <a:buFont typeface="Arial" panose="020B0604020202020204" pitchFamily="34" charset="0"/>
              <a:buChar char="•"/>
            </a:pPr>
            <a:r>
              <a:rPr lang="en-US" sz="2000" dirty="0">
                <a:latin typeface="Arial" panose="020B0604020202020204" pitchFamily="34" charset="0"/>
                <a:ea typeface="Arial Unicode MS" panose="020B0604020202020204" pitchFamily="34" charset="-128"/>
                <a:cs typeface="Arial" panose="020B0604020202020204" pitchFamily="34" charset="0"/>
              </a:rPr>
              <a:t>Limited situations that would “toll” the expiration dates and push them out, including: Offer in Compromise, </a:t>
            </a:r>
          </a:p>
          <a:p>
            <a:r>
              <a:rPr lang="en-US" sz="2000" dirty="0">
                <a:latin typeface="Arial" panose="020B0604020202020204" pitchFamily="34" charset="0"/>
                <a:ea typeface="Arial Unicode MS" panose="020B0604020202020204" pitchFamily="34" charset="-128"/>
                <a:cs typeface="Arial" panose="020B0604020202020204" pitchFamily="34" charset="0"/>
              </a:rPr>
              <a:t>     Collection Due Process Hearing Request and Bankruptcy</a:t>
            </a:r>
          </a:p>
          <a:p>
            <a:endParaRPr lang="en-US" sz="2000" dirty="0">
              <a:latin typeface="Arial" panose="020B0604020202020204" pitchFamily="34" charset="0"/>
              <a:ea typeface="Arial Unicode MS" panose="020B0604020202020204" pitchFamily="34" charset="-128"/>
              <a:cs typeface="Arial" panose="020B0604020202020204" pitchFamily="34" charset="0"/>
            </a:endParaRPr>
          </a:p>
        </p:txBody>
      </p:sp>
      <p:sp>
        <p:nvSpPr>
          <p:cNvPr id="7" name="TextBox 6">
            <a:extLst>
              <a:ext uri="{FF2B5EF4-FFF2-40B4-BE49-F238E27FC236}">
                <a16:creationId xmlns:a16="http://schemas.microsoft.com/office/drawing/2014/main" id="{8FEA9485-95C5-4260-8F36-6A78B66BB27F}"/>
              </a:ext>
            </a:extLst>
          </p:cNvPr>
          <p:cNvSpPr txBox="1"/>
          <p:nvPr/>
        </p:nvSpPr>
        <p:spPr>
          <a:xfrm>
            <a:off x="2130669" y="743792"/>
            <a:ext cx="7930663" cy="954107"/>
          </a:xfrm>
          <a:prstGeom prst="rect">
            <a:avLst/>
          </a:prstGeom>
          <a:noFill/>
        </p:spPr>
        <p:txBody>
          <a:bodyPr wrap="square" rtlCol="0">
            <a:spAutoFit/>
          </a:bodyPr>
          <a:lstStyle/>
          <a:p>
            <a:pPr algn="ctr"/>
            <a:r>
              <a:rPr lang="en-US" sz="2800" dirty="0">
                <a:latin typeface="Arial Black" panose="020B0A04020102020204" pitchFamily="34" charset="0"/>
              </a:rPr>
              <a:t>Collection Statute Expiration Dates (CSED)</a:t>
            </a:r>
          </a:p>
        </p:txBody>
      </p:sp>
      <p:pic>
        <p:nvPicPr>
          <p:cNvPr id="9" name="Picture 8" descr="A picture containing drawing&#10;&#10;Description automatically generated">
            <a:extLst>
              <a:ext uri="{FF2B5EF4-FFF2-40B4-BE49-F238E27FC236}">
                <a16:creationId xmlns:a16="http://schemas.microsoft.com/office/drawing/2014/main" id="{1CD1C62A-4994-4CD0-BA30-1F9EB14D71A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400" y="4953000"/>
            <a:ext cx="2514601" cy="1432658"/>
          </a:xfrm>
          <a:prstGeom prst="rect">
            <a:avLst/>
          </a:prstGeom>
        </p:spPr>
      </p:pic>
    </p:spTree>
    <p:extLst>
      <p:ext uri="{BB962C8B-B14F-4D97-AF65-F5344CB8AC3E}">
        <p14:creationId xmlns:p14="http://schemas.microsoft.com/office/powerpoint/2010/main" val="3905362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4ACC397B-DAD8-4F75-BB5E-AC62EEE14E42}"/>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CE03E791-5C78-4CFB-B224-ED890BD565AF}"/>
              </a:ext>
            </a:extLst>
          </p:cNvPr>
          <p:cNvSpPr>
            <a:spLocks noGrp="1"/>
          </p:cNvSpPr>
          <p:nvPr>
            <p:ph type="sldNum" sz="quarter" idx="12"/>
          </p:nvPr>
        </p:nvSpPr>
        <p:spPr/>
        <p:txBody>
          <a:bodyPr/>
          <a:lstStyle/>
          <a:p>
            <a:fld id="{6196A7EB-8BBC-4586-89AB-C32E50E384CC}" type="slidenum">
              <a:rPr lang="en-US" smtClean="0"/>
              <a:t>6</a:t>
            </a:fld>
            <a:endParaRPr lang="en-US"/>
          </a:p>
        </p:txBody>
      </p:sp>
      <p:sp>
        <p:nvSpPr>
          <p:cNvPr id="4" name="TextBox 3">
            <a:extLst>
              <a:ext uri="{FF2B5EF4-FFF2-40B4-BE49-F238E27FC236}">
                <a16:creationId xmlns:a16="http://schemas.microsoft.com/office/drawing/2014/main" id="{27C3007B-FEBC-4DD0-B973-A56F1A494A2A}"/>
              </a:ext>
            </a:extLst>
          </p:cNvPr>
          <p:cNvSpPr txBox="1"/>
          <p:nvPr/>
        </p:nvSpPr>
        <p:spPr>
          <a:xfrm>
            <a:off x="1600200" y="990600"/>
            <a:ext cx="8760155" cy="646331"/>
          </a:xfrm>
          <a:prstGeom prst="rect">
            <a:avLst/>
          </a:prstGeom>
          <a:noFill/>
        </p:spPr>
        <p:txBody>
          <a:bodyPr wrap="none" rtlCol="0">
            <a:spAutoFit/>
          </a:bodyPr>
          <a:lstStyle/>
          <a:p>
            <a:r>
              <a:rPr lang="en-US" sz="3600" b="1" dirty="0">
                <a:latin typeface="Arial Black" panose="020B0A04020102020204" pitchFamily="34" charset="0"/>
              </a:rPr>
              <a:t>Types of Installment Agreements:</a:t>
            </a:r>
          </a:p>
        </p:txBody>
      </p:sp>
      <p:sp>
        <p:nvSpPr>
          <p:cNvPr id="5" name="TextBox 4">
            <a:extLst>
              <a:ext uri="{FF2B5EF4-FFF2-40B4-BE49-F238E27FC236}">
                <a16:creationId xmlns:a16="http://schemas.microsoft.com/office/drawing/2014/main" id="{10C34965-AE8E-4F93-950F-A12FE32FE33A}"/>
              </a:ext>
            </a:extLst>
          </p:cNvPr>
          <p:cNvSpPr txBox="1"/>
          <p:nvPr/>
        </p:nvSpPr>
        <p:spPr>
          <a:xfrm>
            <a:off x="1828800" y="2286000"/>
            <a:ext cx="9084731" cy="2616101"/>
          </a:xfrm>
          <a:prstGeom prst="rect">
            <a:avLst/>
          </a:prstGeom>
          <a:noFill/>
        </p:spPr>
        <p:txBody>
          <a:bodyPr wrap="none" rtlCol="0">
            <a:spAutoFit/>
          </a:bodyPr>
          <a:lstStyle/>
          <a:p>
            <a:pPr marL="457200" indent="-457200">
              <a:buAutoNum type="arabicPeriod"/>
            </a:pPr>
            <a:r>
              <a:rPr lang="en-US" sz="3600" dirty="0">
                <a:latin typeface="Arial" panose="020B0604020202020204" pitchFamily="34" charset="0"/>
                <a:cs typeface="Arial" panose="020B0604020202020204" pitchFamily="34" charset="0"/>
              </a:rPr>
              <a:t>Full Pay Installment Agreement</a:t>
            </a:r>
          </a:p>
          <a:p>
            <a:pPr marL="457200" indent="-457200">
              <a:buAutoNum type="arabicPeriod"/>
            </a:pPr>
            <a:r>
              <a:rPr lang="en-US" sz="3600" dirty="0">
                <a:latin typeface="Arial" panose="020B0604020202020204" pitchFamily="34" charset="0"/>
                <a:cs typeface="Arial" panose="020B0604020202020204" pitchFamily="34" charset="0"/>
              </a:rPr>
              <a:t>Partial Pay Installment Agreement (PPIA)</a:t>
            </a:r>
          </a:p>
          <a:p>
            <a:pPr marL="457200" indent="-457200">
              <a:buAutoNum type="arabicPeriod"/>
            </a:pPr>
            <a:r>
              <a:rPr lang="en-US" sz="3600" dirty="0">
                <a:latin typeface="Arial" panose="020B0604020202020204" pitchFamily="34" charset="0"/>
                <a:cs typeface="Arial" panose="020B0604020202020204" pitchFamily="34" charset="0"/>
              </a:rPr>
              <a:t>Streamline Installment Agreement (SIA)</a:t>
            </a:r>
          </a:p>
          <a:p>
            <a:pPr marL="457200" indent="-457200">
              <a:buAutoNum type="arabicPeriod"/>
            </a:pPr>
            <a:r>
              <a:rPr lang="en-US" sz="3600" dirty="0">
                <a:latin typeface="Arial" panose="020B0604020202020204" pitchFamily="34" charset="0"/>
                <a:cs typeface="Arial" panose="020B0604020202020204" pitchFamily="34" charset="0"/>
              </a:rPr>
              <a:t>Currently Non-Collectible (CNC)</a:t>
            </a:r>
          </a:p>
          <a:p>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3860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2F32E2-910F-461E-8CFF-70B7BE8E16FB}"/>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72144F9C-E8FD-4616-B2B8-3D9FC6444DCF}"/>
              </a:ext>
            </a:extLst>
          </p:cNvPr>
          <p:cNvSpPr>
            <a:spLocks noGrp="1"/>
          </p:cNvSpPr>
          <p:nvPr>
            <p:ph type="sldNum" sz="quarter" idx="12"/>
          </p:nvPr>
        </p:nvSpPr>
        <p:spPr/>
        <p:txBody>
          <a:bodyPr/>
          <a:lstStyle/>
          <a:p>
            <a:fld id="{6196A7EB-8BBC-4586-89AB-C32E50E384CC}" type="slidenum">
              <a:rPr lang="en-US" smtClean="0"/>
              <a:t>7</a:t>
            </a:fld>
            <a:endParaRPr lang="en-US"/>
          </a:p>
        </p:txBody>
      </p:sp>
      <p:sp>
        <p:nvSpPr>
          <p:cNvPr id="4" name="TextBox 3">
            <a:extLst>
              <a:ext uri="{FF2B5EF4-FFF2-40B4-BE49-F238E27FC236}">
                <a16:creationId xmlns:a16="http://schemas.microsoft.com/office/drawing/2014/main" id="{F95A8661-BE6D-4F97-925B-69FCAB014CBB}"/>
              </a:ext>
            </a:extLst>
          </p:cNvPr>
          <p:cNvSpPr txBox="1"/>
          <p:nvPr/>
        </p:nvSpPr>
        <p:spPr>
          <a:xfrm>
            <a:off x="1671968" y="1752600"/>
            <a:ext cx="8848064" cy="707886"/>
          </a:xfrm>
          <a:prstGeom prst="rect">
            <a:avLst/>
          </a:prstGeom>
          <a:noFill/>
        </p:spPr>
        <p:txBody>
          <a:bodyPr wrap="none" rtlCol="0">
            <a:spAutoFit/>
          </a:bodyPr>
          <a:lstStyle/>
          <a:p>
            <a:pPr algn="ctr"/>
            <a:r>
              <a:rPr lang="en-US" sz="4000" dirty="0">
                <a:latin typeface="Arial Black" panose="020B0A04020102020204" pitchFamily="34" charset="0"/>
              </a:rPr>
              <a:t>Full Pay Installment Agre</a:t>
            </a:r>
            <a:r>
              <a:rPr lang="en-US" sz="3600" dirty="0">
                <a:latin typeface="Arial Black" panose="020B0A04020102020204" pitchFamily="34" charset="0"/>
              </a:rPr>
              <a:t>ement</a:t>
            </a:r>
          </a:p>
        </p:txBody>
      </p:sp>
      <p:sp>
        <p:nvSpPr>
          <p:cNvPr id="5" name="TextBox 4">
            <a:extLst>
              <a:ext uri="{FF2B5EF4-FFF2-40B4-BE49-F238E27FC236}">
                <a16:creationId xmlns:a16="http://schemas.microsoft.com/office/drawing/2014/main" id="{9AD2D327-EB35-4AD7-9890-19F1D90E7920}"/>
              </a:ext>
            </a:extLst>
          </p:cNvPr>
          <p:cNvSpPr txBox="1"/>
          <p:nvPr/>
        </p:nvSpPr>
        <p:spPr>
          <a:xfrm>
            <a:off x="2286000" y="3191324"/>
            <a:ext cx="7543799" cy="1200329"/>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Providing financials to the IRS, on the client’s ability to pay. This ability to pay will show that the client can full pay the balance before it expires (before the CSED).</a:t>
            </a:r>
          </a:p>
        </p:txBody>
      </p:sp>
    </p:spTree>
    <p:extLst>
      <p:ext uri="{BB962C8B-B14F-4D97-AF65-F5344CB8AC3E}">
        <p14:creationId xmlns:p14="http://schemas.microsoft.com/office/powerpoint/2010/main" val="2382866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2F32E2-910F-461E-8CFF-70B7BE8E16FB}"/>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72144F9C-E8FD-4616-B2B8-3D9FC6444DCF}"/>
              </a:ext>
            </a:extLst>
          </p:cNvPr>
          <p:cNvSpPr>
            <a:spLocks noGrp="1"/>
          </p:cNvSpPr>
          <p:nvPr>
            <p:ph type="sldNum" sz="quarter" idx="12"/>
          </p:nvPr>
        </p:nvSpPr>
        <p:spPr/>
        <p:txBody>
          <a:bodyPr/>
          <a:lstStyle/>
          <a:p>
            <a:fld id="{6196A7EB-8BBC-4586-89AB-C32E50E384CC}" type="slidenum">
              <a:rPr lang="en-US" smtClean="0"/>
              <a:t>8</a:t>
            </a:fld>
            <a:endParaRPr lang="en-US"/>
          </a:p>
        </p:txBody>
      </p:sp>
      <p:sp>
        <p:nvSpPr>
          <p:cNvPr id="7" name="Rectangle 6">
            <a:extLst>
              <a:ext uri="{FF2B5EF4-FFF2-40B4-BE49-F238E27FC236}">
                <a16:creationId xmlns:a16="http://schemas.microsoft.com/office/drawing/2014/main" id="{01925018-4B17-4718-8773-19FA586F02EB}"/>
              </a:ext>
            </a:extLst>
          </p:cNvPr>
          <p:cNvSpPr/>
          <p:nvPr/>
        </p:nvSpPr>
        <p:spPr>
          <a:xfrm>
            <a:off x="2728614" y="784095"/>
            <a:ext cx="3292889" cy="769441"/>
          </a:xfrm>
          <a:prstGeom prst="rect">
            <a:avLst/>
          </a:prstGeom>
        </p:spPr>
        <p:txBody>
          <a:bodyPr wrap="none">
            <a:spAutoFit/>
          </a:bodyPr>
          <a:lstStyle/>
          <a:p>
            <a:r>
              <a:rPr lang="en-US" sz="4400" b="1" dirty="0">
                <a:latin typeface="Arial" panose="020B0604020202020204" pitchFamily="34" charset="0"/>
                <a:ea typeface="Arial Unicode MS" panose="020B0604020202020204" pitchFamily="34" charset="-128"/>
                <a:cs typeface="Arial" panose="020B0604020202020204" pitchFamily="34" charset="0"/>
              </a:rPr>
              <a:t>Example #1</a:t>
            </a:r>
          </a:p>
        </p:txBody>
      </p:sp>
      <p:sp>
        <p:nvSpPr>
          <p:cNvPr id="9" name="Rectangle 8">
            <a:extLst>
              <a:ext uri="{FF2B5EF4-FFF2-40B4-BE49-F238E27FC236}">
                <a16:creationId xmlns:a16="http://schemas.microsoft.com/office/drawing/2014/main" id="{824D3980-5E31-4F8C-924D-CCE72603A3A2}"/>
              </a:ext>
            </a:extLst>
          </p:cNvPr>
          <p:cNvSpPr/>
          <p:nvPr/>
        </p:nvSpPr>
        <p:spPr>
          <a:xfrm>
            <a:off x="2209800" y="1981200"/>
            <a:ext cx="7162800" cy="3539430"/>
          </a:xfrm>
          <a:prstGeom prst="rect">
            <a:avLst/>
          </a:prstGeom>
        </p:spPr>
        <p:txBody>
          <a:bodyPr wrap="square">
            <a:spAutoFit/>
          </a:bodyPr>
          <a:lstStyle/>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Client owes $75K, CSED is not for another 100 months</a:t>
            </a:r>
          </a:p>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Income = $8,000</a:t>
            </a:r>
          </a:p>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Expenses = $7,000</a:t>
            </a:r>
          </a:p>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Disposable Income = $1,000</a:t>
            </a:r>
          </a:p>
          <a:p>
            <a:pPr marL="342900" indent="-342900">
              <a:buFont typeface="Arial" panose="020B0604020202020204" pitchFamily="34" charset="0"/>
              <a:buChar char="•"/>
            </a:pPr>
            <a:r>
              <a:rPr lang="en-US" sz="3200" dirty="0">
                <a:latin typeface="Arial" panose="020B0604020202020204" pitchFamily="34" charset="0"/>
                <a:ea typeface="Arial Unicode MS" panose="020B0604020202020204" pitchFamily="34" charset="-128"/>
                <a:cs typeface="Arial" panose="020B0604020202020204" pitchFamily="34" charset="0"/>
              </a:rPr>
              <a:t>Client pays $1,000 x 75 months= $75K (FULL PAY)</a:t>
            </a:r>
          </a:p>
        </p:txBody>
      </p:sp>
    </p:spTree>
    <p:extLst>
      <p:ext uri="{BB962C8B-B14F-4D97-AF65-F5344CB8AC3E}">
        <p14:creationId xmlns:p14="http://schemas.microsoft.com/office/powerpoint/2010/main" val="25525281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CF2F32E2-910F-461E-8CFF-70B7BE8E16FB}"/>
              </a:ext>
            </a:extLst>
          </p:cNvPr>
          <p:cNvSpPr>
            <a:spLocks noGrp="1"/>
          </p:cNvSpPr>
          <p:nvPr>
            <p:ph type="ftr" sz="quarter" idx="11"/>
          </p:nvPr>
        </p:nvSpPr>
        <p:spPr/>
        <p:txBody>
          <a:bodyPr/>
          <a:lstStyle/>
          <a:p>
            <a:r>
              <a:rPr lang="en-US"/>
              <a:t>Roz Strategies © 2020.  All rights reserved.</a:t>
            </a:r>
          </a:p>
        </p:txBody>
      </p:sp>
      <p:sp>
        <p:nvSpPr>
          <p:cNvPr id="3" name="Slide Number Placeholder 2">
            <a:extLst>
              <a:ext uri="{FF2B5EF4-FFF2-40B4-BE49-F238E27FC236}">
                <a16:creationId xmlns:a16="http://schemas.microsoft.com/office/drawing/2014/main" id="{72144F9C-E8FD-4616-B2B8-3D9FC6444DCF}"/>
              </a:ext>
            </a:extLst>
          </p:cNvPr>
          <p:cNvSpPr>
            <a:spLocks noGrp="1"/>
          </p:cNvSpPr>
          <p:nvPr>
            <p:ph type="sldNum" sz="quarter" idx="12"/>
          </p:nvPr>
        </p:nvSpPr>
        <p:spPr/>
        <p:txBody>
          <a:bodyPr/>
          <a:lstStyle/>
          <a:p>
            <a:fld id="{6196A7EB-8BBC-4586-89AB-C32E50E384CC}" type="slidenum">
              <a:rPr lang="en-US" smtClean="0"/>
              <a:t>9</a:t>
            </a:fld>
            <a:endParaRPr lang="en-US"/>
          </a:p>
        </p:txBody>
      </p:sp>
      <p:sp>
        <p:nvSpPr>
          <p:cNvPr id="4" name="TextBox 3">
            <a:extLst>
              <a:ext uri="{FF2B5EF4-FFF2-40B4-BE49-F238E27FC236}">
                <a16:creationId xmlns:a16="http://schemas.microsoft.com/office/drawing/2014/main" id="{F95A8661-BE6D-4F97-925B-69FCAB014CBB}"/>
              </a:ext>
            </a:extLst>
          </p:cNvPr>
          <p:cNvSpPr txBox="1"/>
          <p:nvPr/>
        </p:nvSpPr>
        <p:spPr>
          <a:xfrm>
            <a:off x="2005011" y="1219201"/>
            <a:ext cx="8181984" cy="1323439"/>
          </a:xfrm>
          <a:prstGeom prst="rect">
            <a:avLst/>
          </a:prstGeom>
          <a:noFill/>
        </p:spPr>
        <p:txBody>
          <a:bodyPr wrap="none" rtlCol="0">
            <a:spAutoFit/>
          </a:bodyPr>
          <a:lstStyle/>
          <a:p>
            <a:pPr algn="ctr"/>
            <a:r>
              <a:rPr lang="en-US" sz="4000" dirty="0">
                <a:latin typeface="Arial Black" panose="020B0A04020102020204" pitchFamily="34" charset="0"/>
              </a:rPr>
              <a:t>Partial Pay</a:t>
            </a:r>
          </a:p>
          <a:p>
            <a:pPr algn="ctr"/>
            <a:r>
              <a:rPr lang="en-US" sz="4000" dirty="0">
                <a:latin typeface="Arial Black" panose="020B0A04020102020204" pitchFamily="34" charset="0"/>
              </a:rPr>
              <a:t>Installment Agre</a:t>
            </a:r>
            <a:r>
              <a:rPr lang="en-US" sz="3600" dirty="0">
                <a:latin typeface="Arial Black" panose="020B0A04020102020204" pitchFamily="34" charset="0"/>
              </a:rPr>
              <a:t>ement (PPIA)</a:t>
            </a:r>
          </a:p>
        </p:txBody>
      </p:sp>
      <p:sp>
        <p:nvSpPr>
          <p:cNvPr id="5" name="TextBox 4">
            <a:extLst>
              <a:ext uri="{FF2B5EF4-FFF2-40B4-BE49-F238E27FC236}">
                <a16:creationId xmlns:a16="http://schemas.microsoft.com/office/drawing/2014/main" id="{9AD2D327-EB35-4AD7-9890-19F1D90E7920}"/>
              </a:ext>
            </a:extLst>
          </p:cNvPr>
          <p:cNvSpPr txBox="1"/>
          <p:nvPr/>
        </p:nvSpPr>
        <p:spPr>
          <a:xfrm>
            <a:off x="1990357" y="2828835"/>
            <a:ext cx="8077200" cy="1815882"/>
          </a:xfrm>
          <a:prstGeom prst="rect">
            <a:avLst/>
          </a:prstGeom>
          <a:noFill/>
        </p:spPr>
        <p:txBody>
          <a:bodyPr wrap="square" rtlCol="0">
            <a:spAutoFit/>
          </a:bodyPr>
          <a:lstStyle/>
          <a:p>
            <a:r>
              <a:rPr lang="en-US" sz="2800" dirty="0">
                <a:latin typeface="Arial" panose="020B0604020202020204" pitchFamily="34" charset="0"/>
                <a:cs typeface="Arial" panose="020B0604020202020204" pitchFamily="34" charset="0"/>
              </a:rPr>
              <a:t>Providing financials to the IRS, on the client’s ability to pay. This ability to pay will show that the client </a:t>
            </a:r>
            <a:r>
              <a:rPr lang="en-US" sz="2800" b="1" dirty="0">
                <a:latin typeface="Arial" panose="020B0604020202020204" pitchFamily="34" charset="0"/>
                <a:cs typeface="Arial" panose="020B0604020202020204" pitchFamily="34" charset="0"/>
              </a:rPr>
              <a:t>CANNOT</a:t>
            </a:r>
            <a:r>
              <a:rPr lang="en-US" sz="2800" dirty="0">
                <a:latin typeface="Arial" panose="020B0604020202020204" pitchFamily="34" charset="0"/>
                <a:cs typeface="Arial" panose="020B0604020202020204" pitchFamily="34" charset="0"/>
              </a:rPr>
              <a:t> full pay the balance before it expires (before CSED).</a:t>
            </a:r>
          </a:p>
        </p:txBody>
      </p:sp>
    </p:spTree>
    <p:extLst>
      <p:ext uri="{BB962C8B-B14F-4D97-AF65-F5344CB8AC3E}">
        <p14:creationId xmlns:p14="http://schemas.microsoft.com/office/powerpoint/2010/main" val="978341211"/>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7024</TotalTime>
  <Words>1018</Words>
  <Application>Microsoft Office PowerPoint</Application>
  <PresentationFormat>Widescreen</PresentationFormat>
  <Paragraphs>132</Paragraphs>
  <Slides>15</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Arial Black</vt:lpstr>
      <vt:lpstr>Arial Narrow</vt:lpstr>
      <vt:lpstr>Calibri</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Where to send IA Request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Sue</dc:creator>
  <cp:lastModifiedBy>Michael Rozbruch</cp:lastModifiedBy>
  <cp:revision>997</cp:revision>
  <cp:lastPrinted>2020-02-05T17:38:32Z</cp:lastPrinted>
  <dcterms:created xsi:type="dcterms:W3CDTF">2015-12-21T21:30:55Z</dcterms:created>
  <dcterms:modified xsi:type="dcterms:W3CDTF">2020-10-19T23:21:29Z</dcterms:modified>
</cp:coreProperties>
</file>